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  <p:sldId id="265" r:id="rId9"/>
    <p:sldId id="266" r:id="rId10"/>
    <p:sldId id="267" r:id="rId11"/>
    <p:sldId id="263" r:id="rId12"/>
    <p:sldId id="264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9FF"/>
    <a:srgbClr val="FFCC00"/>
    <a:srgbClr val="FF9933"/>
    <a:srgbClr val="FFCCFF"/>
    <a:srgbClr val="FFCCCC"/>
    <a:srgbClr val="66FFFF"/>
    <a:srgbClr val="FFCC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058BF-C5E1-4B52-BD8A-FD1AD57793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CD51F7-3CC3-4BB7-8291-B1789482E8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320447-D6C7-43E1-AE88-1FB66CC9C5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7AA7F-BE72-4467-897E-7A302F46504F}" type="datetimeFigureOut">
              <a:rPr lang="en-US" smtClean="0"/>
              <a:t>6/7/2022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5E17B6-E7FC-473A-8D5F-0E6B838EA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4AF4E0-FDDB-42B9-862C-7BBC501CD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2770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E922F-6166-4009-A42D-027DC7180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7791CF-167D-446D-9F99-6976C986E2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3CA422-E040-4DE1-9DA5-C8D37C116A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7AA7F-BE72-4467-897E-7A302F46504F}" type="datetimeFigureOut">
              <a:rPr lang="en-US" smtClean="0"/>
              <a:t>6/7/2022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813B0B-60E7-494E-91CB-055BC26906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48C554-7C1B-4D8F-9B6B-044926569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5396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EC66EF0-6ED8-49A7-BDAD-E20A143FAEA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FCE9CD-90A9-44BA-B293-0662E077DD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77240" y="365125"/>
            <a:ext cx="779526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57DAE0-05C4-460B-B96D-BD183ED030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7AA7F-BE72-4467-897E-7A302F46504F}" type="datetimeFigureOut">
              <a:rPr lang="en-US" smtClean="0"/>
              <a:t>6/7/2022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B3CA93-55C9-4AA3-89A0-55490F745B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BFD820-FF26-4325-816F-310C30F80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7737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736C8-0B4F-4655-A630-0B1D2540B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78B888-85E0-4D92-903E-C3FE7E870D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648916-250B-4232-BD7D-571FDE79F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7AA7F-BE72-4467-897E-7A302F46504F}" type="datetimeFigureOut">
              <a:rPr lang="en-US" smtClean="0"/>
              <a:t>6/7/2022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A8BFB4-647C-4104-B6D4-3346051C3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0FA73F-2BE8-4370-AE90-58F4CE51F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619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1446D-9FAC-4157-A41A-51675C8BE9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0293" y="1709738"/>
            <a:ext cx="10617157" cy="275889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AF8D4A-8F93-4399-9546-64F286400D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0293" y="4589463"/>
            <a:ext cx="10617157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C2FD4-BF96-470C-8247-20DFAE1CF8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7AA7F-BE72-4467-897E-7A302F46504F}" type="datetimeFigureOut">
              <a:rPr lang="en-US" smtClean="0"/>
              <a:t>6/7/2022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175A2D-86C4-4467-BAB8-E9ED004D2C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442A4D-D9B2-4C82-95E4-B86F9F5F3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3593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6B3AA-8C30-429E-B934-AF1220438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15834E-691F-4728-88F5-A0C4696695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77240" y="1825625"/>
            <a:ext cx="524256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876374-880F-4E25-9F88-79E3C1AB1F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19BD69-B509-4FCE-95A8-ED03FFC8CC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7AA7F-BE72-4467-897E-7A302F46504F}" type="datetimeFigureOut">
              <a:rPr lang="en-US" smtClean="0"/>
              <a:t>6/7/2022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7C287B-AE5B-490B-BF81-A50D7A2E87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3C2246-303C-4A29-B6EA-E62CEDE6C2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636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2FE79-D5BE-43E8-B6C5-2675B7F4D8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365125"/>
            <a:ext cx="10578148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9D3A07-BA51-4113-902E-830A887D23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7240" y="1803903"/>
            <a:ext cx="5220335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E320A9-E274-4E1B-B02D-9A3F510A1F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77240" y="2737063"/>
            <a:ext cx="5220335" cy="3452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E80D3A-C2A8-4B78-B7E2-4908C74B1C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80390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5D84DD-9460-4B08-86AD-27486A9400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737063"/>
            <a:ext cx="5183188" cy="3452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4B0B7F8-282C-4210-AE7D-F35228BAC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7AA7F-BE72-4467-897E-7A302F46504F}" type="datetimeFigureOut">
              <a:rPr lang="en-US" smtClean="0"/>
              <a:t>6/7/2022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E343A9-1067-4DCF-BACC-1F7F380502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F84E471-04DB-4DB5-8CC5-16B3FC885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7186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D87C0-272E-4E50-A316-78079B2B9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06C1C9-1F69-432A-858C-D828B56E16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7AA7F-BE72-4467-897E-7A302F46504F}" type="datetimeFigureOut">
              <a:rPr lang="en-US" smtClean="0"/>
              <a:t>6/7/2022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6D9A1B-D149-4B97-B161-3D7C9ADBCF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B3722F-8C88-4E54-8CD6-12D31A05F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7483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0E1B4EE-6DFC-45F3-9174-D913EB57CB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7AA7F-BE72-4467-897E-7A302F46504F}" type="datetimeFigureOut">
              <a:rPr lang="en-US" smtClean="0"/>
              <a:t>6/7/2022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F7F7DC-6DDE-4337-AD27-BBE7D54224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C58EA9-3AC4-421E-B133-1FA7757DF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3053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035BB-74CC-43E9-B71F-A5C05D17E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457200"/>
            <a:ext cx="399478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AADC9E-7845-4DB1-87E3-6FBFB2B03B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C925A8-2A07-43B9-B549-061F368498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77240" y="2226364"/>
            <a:ext cx="3994785" cy="3642623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1A9037-0564-43A1-8156-1D9932E1F8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7AA7F-BE72-4467-897E-7A302F46504F}" type="datetimeFigureOut">
              <a:rPr lang="en-US" smtClean="0"/>
              <a:t>6/7/2022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FF0D40-D0E1-49C9-BE47-91BBC50AB2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D129BD-890D-412E-9805-D29F4A0D3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6666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8ADB4-BA7B-42C2-9C6C-58B2763F86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020" y="457200"/>
            <a:ext cx="4054006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9519B58-B546-4E6B-BE00-3D1D64DA869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AA0AB8-41A9-4548-9B83-3EFF79A007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18020" y="2250218"/>
            <a:ext cx="4054006" cy="3618769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BB33ED-A015-4992-A004-33D41CFFAD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7AA7F-BE72-4467-897E-7A302F46504F}" type="datetimeFigureOut">
              <a:rPr lang="en-US" smtClean="0"/>
              <a:t>6/7/2022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C29CDA-E85F-47D1-83B7-02A50DEBFD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49625F-5352-4136-8AC4-F8899D00A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1276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CD62DB5A-5AA0-4E7E-94AB-AD20F02CA8DF}"/>
              </a:ext>
            </a:extLst>
          </p:cNvPr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F086ECE-EF43-4B07-9DD0-59679471A067}"/>
              </a:ext>
            </a:extLst>
          </p:cNvPr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lumMod val="90000"/>
              <a:lumOff val="1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2D3A74F-6169-4D30-A245-B46D738BE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2" y="365125"/>
            <a:ext cx="1063751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877E64-7A05-44DA-81FA-6EF4806BBF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7242" y="1825625"/>
            <a:ext cx="1063751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2C5EC6-E331-4312-AC12-56D55F7D2B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77242" y="6488268"/>
            <a:ext cx="2743200" cy="2332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3657AA7F-BE72-4467-897E-7A302F46504F}" type="datetimeFigureOut">
              <a:rPr lang="en-US" smtClean="0"/>
              <a:pPr/>
              <a:t>6/7/2022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37FC5D-92B2-4B4D-8111-6EDEF28069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88268"/>
            <a:ext cx="4114800" cy="2332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3A104D-C777-4A6E-8A43-F94028E5E3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71560" y="6488268"/>
            <a:ext cx="2743200" cy="2332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35747434-7036-48DB-A148-6B3D8EE75CD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047147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3" r:id="rId1"/>
    <p:sldLayoutId id="2147483682" r:id="rId2"/>
    <p:sldLayoutId id="2147483681" r:id="rId3"/>
    <p:sldLayoutId id="2147483680" r:id="rId4"/>
    <p:sldLayoutId id="2147483679" r:id="rId5"/>
    <p:sldLayoutId id="2147483678" r:id="rId6"/>
    <p:sldLayoutId id="2147483677" r:id="rId7"/>
    <p:sldLayoutId id="2147483676" r:id="rId8"/>
    <p:sldLayoutId id="2147483675" r:id="rId9"/>
    <p:sldLayoutId id="2147483674" r:id="rId10"/>
    <p:sldLayoutId id="214748367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>
            <a:lumMod val="60000"/>
            <a:lumOff val="40000"/>
          </a:schemeClr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2748806-3AF5-4078-830A-C1F26BF1B2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4" name="Video 3">
            <a:extLst>
              <a:ext uri="{FF2B5EF4-FFF2-40B4-BE49-F238E27FC236}">
                <a16:creationId xmlns:a16="http://schemas.microsoft.com/office/drawing/2014/main" id="{87ECE429-4C51-A1D3-F620-A4819CD6CE9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>
            <a:alphaModFix/>
          </a:blip>
          <a:srcRect t="284" r="-1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A095E96-319D-4055-AD99-41FEB40300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682496"/>
            <a:ext cx="6327657" cy="368489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0511B93-02DE-442F-856F-631570E265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682496"/>
            <a:ext cx="6333755" cy="3687899"/>
          </a:xfrm>
          <a:prstGeom prst="rect">
            <a:avLst/>
          </a:prstGeom>
          <a:solidFill>
            <a:schemeClr val="bg2">
              <a:lumMod val="90000"/>
              <a:lumOff val="1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ED99D8-B1E3-5BB2-7E24-A75661D50A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4543" y="1807029"/>
            <a:ext cx="5334000" cy="2677885"/>
          </a:xfrm>
        </p:spPr>
        <p:txBody>
          <a:bodyPr anchor="t">
            <a:normAutofit fontScale="90000"/>
          </a:bodyPr>
          <a:lstStyle/>
          <a:p>
            <a:r>
              <a:rPr lang="en-US" sz="6500" b="1" dirty="0">
                <a:solidFill>
                  <a:srgbClr val="FFCC00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Movie </a:t>
            </a:r>
            <a:br>
              <a:rPr lang="en-US" sz="6500" b="1" dirty="0">
                <a:solidFill>
                  <a:srgbClr val="FFCC00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</a:br>
            <a:r>
              <a:rPr lang="en-US" sz="6500" b="1" dirty="0">
                <a:solidFill>
                  <a:srgbClr val="FFCC00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Recommender System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132C48-88D3-1DD2-DCD5-68193F1083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7240" y="4484914"/>
            <a:ext cx="4887458" cy="576943"/>
          </a:xfrm>
        </p:spPr>
        <p:txBody>
          <a:bodyPr anchor="t">
            <a:normAutofit/>
          </a:bodyPr>
          <a:lstStyle/>
          <a:p>
            <a:r>
              <a:rPr lang="en-US" sz="3200" dirty="0">
                <a:solidFill>
                  <a:srgbClr val="FF9933"/>
                </a:solidFill>
              </a:rPr>
              <a:t>- Rutvi </a:t>
            </a:r>
            <a:r>
              <a:rPr lang="en-US" sz="2800" dirty="0">
                <a:solidFill>
                  <a:srgbClr val="FF9933"/>
                </a:solidFill>
              </a:rPr>
              <a:t>Gohel</a:t>
            </a:r>
            <a:endParaRPr lang="en-US" sz="3200" dirty="0">
              <a:solidFill>
                <a:srgbClr val="FF9933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7947B88-FB71-1438-33C5-4BF9B4916DA3}"/>
              </a:ext>
            </a:extLst>
          </p:cNvPr>
          <p:cNvSpPr txBox="1">
            <a:spLocks/>
          </p:cNvSpPr>
          <p:nvPr/>
        </p:nvSpPr>
        <p:spPr>
          <a:xfrm>
            <a:off x="330698" y="5987143"/>
            <a:ext cx="11084062" cy="117565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0" dirty="0">
                <a:solidFill>
                  <a:srgbClr val="FF9933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  <a:ea typeface="MS Mincho" panose="02020609040205080304" pitchFamily="49" charset="-128"/>
                <a:cs typeface="Calibri" panose="020F0502020204030204" pitchFamily="34" charset="0"/>
              </a:rPr>
              <a:t>80% of what people watch comes from their recommendation system. As a result, recommender systems generate over $1 billion per year of Netflix’s revenue.</a:t>
            </a:r>
            <a:endParaRPr lang="en-US" sz="2400" b="1" dirty="0">
              <a:solidFill>
                <a:srgbClr val="FF9933"/>
              </a:solidFill>
              <a:effectLst/>
              <a:highlight>
                <a:srgbClr val="000000"/>
              </a:highlight>
              <a:latin typeface="Calibri" panose="020F0502020204030204" pitchFamily="34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algn="just"/>
            <a:endParaRPr lang="en-US" sz="4000" b="1" dirty="0">
              <a:solidFill>
                <a:srgbClr val="FF9933"/>
              </a:solidFill>
              <a:highlight>
                <a:srgbClr val="000000"/>
              </a:highlight>
              <a:latin typeface="Adobe Devanagari" panose="02040503050201020203" pitchFamily="18" charset="0"/>
              <a:cs typeface="Adobe Devanagari" panose="02040503050201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7939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1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rrow: Bent-Up 8">
            <a:extLst>
              <a:ext uri="{FF2B5EF4-FFF2-40B4-BE49-F238E27FC236}">
                <a16:creationId xmlns:a16="http://schemas.microsoft.com/office/drawing/2014/main" id="{56802DB2-02C5-9CF8-14DB-440B3BF4ACF0}"/>
              </a:ext>
            </a:extLst>
          </p:cNvPr>
          <p:cNvSpPr/>
          <p:nvPr/>
        </p:nvSpPr>
        <p:spPr>
          <a:xfrm rot="16200000" flipH="1" flipV="1">
            <a:off x="3770770" y="3539461"/>
            <a:ext cx="2264232" cy="1348739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109279-7E7A-D906-5C8B-F85491ECAF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876" y="76124"/>
            <a:ext cx="11379809" cy="272828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BA989AD-6842-0015-40DB-BB48105692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5780" y="3038061"/>
            <a:ext cx="1685500" cy="367656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68655C1-ABAD-7988-FABA-9547624C3741}"/>
              </a:ext>
            </a:extLst>
          </p:cNvPr>
          <p:cNvSpPr txBox="1"/>
          <p:nvPr/>
        </p:nvSpPr>
        <p:spPr>
          <a:xfrm>
            <a:off x="365876" y="3388936"/>
            <a:ext cx="374107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800" dirty="0">
                <a:solidFill>
                  <a:schemeClr val="accent1">
                    <a:lumMod val="60000"/>
                    <a:lumOff val="40000"/>
                  </a:schemeClr>
                </a:solidFill>
                <a:ea typeface="MS Mincho" panose="02020609040205080304" pitchFamily="49" charset="-128"/>
                <a:cs typeface="Aldhabi" panose="01000000000000000000" pitchFamily="2" charset="-78"/>
              </a:rPr>
              <a:t>Pre- Processing</a:t>
            </a:r>
            <a:endParaRPr lang="en-US" sz="4800" dirty="0">
              <a:solidFill>
                <a:schemeClr val="accent1">
                  <a:lumMod val="60000"/>
                  <a:lumOff val="40000"/>
                </a:schemeClr>
              </a:solidFill>
              <a:cs typeface="Aldhabi" panose="01000000000000000000" pitchFamily="2" charset="-78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B311B2-80BF-93FF-5798-5C160C94186D}"/>
              </a:ext>
            </a:extLst>
          </p:cNvPr>
          <p:cNvSpPr txBox="1"/>
          <p:nvPr/>
        </p:nvSpPr>
        <p:spPr>
          <a:xfrm>
            <a:off x="9568543" y="6006744"/>
            <a:ext cx="559525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ldhabi" panose="01000000000000000000" pitchFamily="2" charset="-78"/>
                <a:ea typeface="MS Mincho" panose="02020609040205080304" pitchFamily="49" charset="-128"/>
                <a:cs typeface="Aldhabi" panose="01000000000000000000" pitchFamily="2" charset="-78"/>
              </a:rPr>
              <a:t>Pre-processing</a:t>
            </a:r>
            <a:endParaRPr lang="en-US" sz="4000" dirty="0">
              <a:solidFill>
                <a:schemeClr val="accent1">
                  <a:lumMod val="60000"/>
                  <a:lumOff val="40000"/>
                </a:schemeClr>
              </a:solidFill>
              <a:latin typeface="Aldhabi" panose="01000000000000000000" pitchFamily="2" charset="-78"/>
              <a:cs typeface="Aldhabi" panose="010000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412028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2D2E7C0-37EB-BE85-4C13-4FA514B44B51}"/>
              </a:ext>
            </a:extLst>
          </p:cNvPr>
          <p:cNvSpPr txBox="1"/>
          <p:nvPr/>
        </p:nvSpPr>
        <p:spPr>
          <a:xfrm>
            <a:off x="3472543" y="228464"/>
            <a:ext cx="6096000" cy="6920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tabLst>
                <a:tab pos="1901190" algn="l"/>
                <a:tab pos="4979670" algn="l"/>
              </a:tabLst>
            </a:pPr>
            <a:r>
              <a:rPr lang="en-US" sz="3600" b="1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Are we ready to create tags?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753BA4-9FD5-EFC2-F13B-72945288AA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466" y="1606409"/>
            <a:ext cx="3790989" cy="36451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288F1E6-B8A8-0021-7EC6-215ECC47CE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5477" y="2172649"/>
            <a:ext cx="6457514" cy="251270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4F469F0-38B2-6616-EA63-72E59C518D9F}"/>
              </a:ext>
            </a:extLst>
          </p:cNvPr>
          <p:cNvSpPr txBox="1"/>
          <p:nvPr/>
        </p:nvSpPr>
        <p:spPr>
          <a:xfrm>
            <a:off x="9568543" y="6006744"/>
            <a:ext cx="559525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ldhabi" panose="01000000000000000000" pitchFamily="2" charset="-78"/>
                <a:ea typeface="MS Mincho" panose="02020609040205080304" pitchFamily="49" charset="-128"/>
                <a:cs typeface="Aldhabi" panose="01000000000000000000" pitchFamily="2" charset="-78"/>
              </a:rPr>
              <a:t>Pre-processing</a:t>
            </a:r>
            <a:endParaRPr lang="en-US" sz="4000" dirty="0">
              <a:solidFill>
                <a:schemeClr val="accent1">
                  <a:lumMod val="60000"/>
                  <a:lumOff val="40000"/>
                </a:schemeClr>
              </a:solidFill>
              <a:latin typeface="Aldhabi" panose="01000000000000000000" pitchFamily="2" charset="-78"/>
              <a:cs typeface="Aldhabi" panose="010000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152377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8DB3E2B-A895-BB1D-7DE2-CD617071C482}"/>
              </a:ext>
            </a:extLst>
          </p:cNvPr>
          <p:cNvSpPr txBox="1"/>
          <p:nvPr/>
        </p:nvSpPr>
        <p:spPr>
          <a:xfrm>
            <a:off x="816428" y="580350"/>
            <a:ext cx="1077685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66FFFF"/>
                </a:solidFill>
                <a:effectLst/>
                <a:latin typeface="Calibri" panose="020F050202020403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What’s next? </a:t>
            </a:r>
          </a:p>
          <a:p>
            <a:r>
              <a:rPr lang="en-US" sz="2800" dirty="0">
                <a:solidFill>
                  <a:srgbClr val="66FFFF"/>
                </a:solidFill>
                <a:effectLst/>
                <a:latin typeface="Calibri" panose="020F050202020403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     Transform Natural language (text and audio) into Numerical form.</a:t>
            </a:r>
            <a:endParaRPr lang="en-US" sz="2800" dirty="0">
              <a:solidFill>
                <a:srgbClr val="66FFFF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2200BD-06E1-1F9B-3DDD-E49EE2D5EBBD}"/>
              </a:ext>
            </a:extLst>
          </p:cNvPr>
          <p:cNvSpPr txBox="1"/>
          <p:nvPr/>
        </p:nvSpPr>
        <p:spPr>
          <a:xfrm>
            <a:off x="957942" y="2343835"/>
            <a:ext cx="1077685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3600" b="1" dirty="0">
                <a:solidFill>
                  <a:srgbClr val="66FFFF"/>
                </a:solidFill>
              </a:rPr>
              <a:t>TF – IDF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E36E58-FD0E-0906-248A-F4A05C1893B6}"/>
              </a:ext>
            </a:extLst>
          </p:cNvPr>
          <p:cNvSpPr txBox="1"/>
          <p:nvPr/>
        </p:nvSpPr>
        <p:spPr>
          <a:xfrm>
            <a:off x="1915884" y="3246995"/>
            <a:ext cx="3058887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rgbClr val="66FFFF"/>
                </a:solidFill>
              </a:rPr>
              <a:t>Stop words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rgbClr val="66FFFF"/>
                </a:solidFill>
              </a:rPr>
              <a:t>Max Features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rgbClr val="66FFFF"/>
                </a:solidFill>
              </a:rPr>
              <a:t>Lower case</a:t>
            </a:r>
          </a:p>
        </p:txBody>
      </p:sp>
      <p:pic>
        <p:nvPicPr>
          <p:cNvPr id="6" name="Picture 5" descr="Text Preprocessing in Natural Language Processing | by Harshith | Towards  Data Science">
            <a:extLst>
              <a:ext uri="{FF2B5EF4-FFF2-40B4-BE49-F238E27FC236}">
                <a16:creationId xmlns:a16="http://schemas.microsoft.com/office/drawing/2014/main" id="{DA773EDC-0B18-27DD-4AEC-80C3A3D378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6881" y="2063800"/>
            <a:ext cx="5308933" cy="398249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23373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iagram&#10;&#10;Description automatically generated">
            <a:extLst>
              <a:ext uri="{FF2B5EF4-FFF2-40B4-BE49-F238E27FC236}">
                <a16:creationId xmlns:a16="http://schemas.microsoft.com/office/drawing/2014/main" id="{3BA314CB-F35C-2D4E-2D1B-12115B2C84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947" y="1079228"/>
            <a:ext cx="3211967" cy="4870400"/>
          </a:xfrm>
          <a:prstGeom prst="rect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3" name="Picture 2" descr="Text&#10;&#10;Description automatically generated with low confidence">
            <a:extLst>
              <a:ext uri="{FF2B5EF4-FFF2-40B4-BE49-F238E27FC236}">
                <a16:creationId xmlns:a16="http://schemas.microsoft.com/office/drawing/2014/main" id="{3346463F-AEF5-D672-3CC0-12DE3201DD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6111" y="516805"/>
            <a:ext cx="3461655" cy="582438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1">
                <a:lumMod val="75000"/>
                <a:lumOff val="25000"/>
              </a:schemeClr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C85540C2-2F8C-F28E-6DEF-597187111E5F}"/>
              </a:ext>
            </a:extLst>
          </p:cNvPr>
          <p:cNvSpPr/>
          <p:nvPr/>
        </p:nvSpPr>
        <p:spPr>
          <a:xfrm>
            <a:off x="4474029" y="2612571"/>
            <a:ext cx="3211967" cy="14260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CFA72C-F747-34C0-AF13-C8FEE934E7EB}"/>
              </a:ext>
            </a:extLst>
          </p:cNvPr>
          <p:cNvSpPr txBox="1"/>
          <p:nvPr/>
        </p:nvSpPr>
        <p:spPr>
          <a:xfrm>
            <a:off x="5127170" y="3094752"/>
            <a:ext cx="21662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2060"/>
                </a:solidFill>
              </a:rPr>
              <a:t>Stemming</a:t>
            </a:r>
          </a:p>
        </p:txBody>
      </p:sp>
    </p:spTree>
    <p:extLst>
      <p:ext uri="{BB962C8B-B14F-4D97-AF65-F5344CB8AC3E}">
        <p14:creationId xmlns:p14="http://schemas.microsoft.com/office/powerpoint/2010/main" val="2201827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81B9897-C68D-46DD-87B0-D7C05F859EB8}"/>
              </a:ext>
            </a:extLst>
          </p:cNvPr>
          <p:cNvSpPr txBox="1"/>
          <p:nvPr/>
        </p:nvSpPr>
        <p:spPr>
          <a:xfrm>
            <a:off x="402772" y="381000"/>
            <a:ext cx="6324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9933"/>
                </a:solidFill>
              </a:rPr>
              <a:t>How to predict/ recommend movie?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BB8969F-6A76-F3B8-CDD7-0AA19C3C6D85}"/>
              </a:ext>
            </a:extLst>
          </p:cNvPr>
          <p:cNvSpPr/>
          <p:nvPr/>
        </p:nvSpPr>
        <p:spPr>
          <a:xfrm>
            <a:off x="642257" y="2296886"/>
            <a:ext cx="2449286" cy="244928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E6EFF0F-9C70-90BE-6BD6-D53D3851D27E}"/>
              </a:ext>
            </a:extLst>
          </p:cNvPr>
          <p:cNvSpPr/>
          <p:nvPr/>
        </p:nvSpPr>
        <p:spPr>
          <a:xfrm>
            <a:off x="3445329" y="1338943"/>
            <a:ext cx="2051957" cy="2090057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C4FB19A-C85F-CC5E-52E6-D4CE85BBB607}"/>
              </a:ext>
            </a:extLst>
          </p:cNvPr>
          <p:cNvSpPr/>
          <p:nvPr/>
        </p:nvSpPr>
        <p:spPr>
          <a:xfrm>
            <a:off x="3445328" y="3624943"/>
            <a:ext cx="2051957" cy="2090057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43EFCF-678A-71E1-43CB-FAE5902CB074}"/>
              </a:ext>
            </a:extLst>
          </p:cNvPr>
          <p:cNvSpPr txBox="1"/>
          <p:nvPr/>
        </p:nvSpPr>
        <p:spPr>
          <a:xfrm>
            <a:off x="919843" y="3167586"/>
            <a:ext cx="2171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4">
                    <a:lumMod val="75000"/>
                  </a:schemeClr>
                </a:solidFill>
              </a:rPr>
              <a:t>Distance</a:t>
            </a:r>
            <a:endParaRPr lang="en-US" sz="2400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075000-5EAC-EE84-5C12-40D58E219113}"/>
              </a:ext>
            </a:extLst>
          </p:cNvPr>
          <p:cNvSpPr txBox="1"/>
          <p:nvPr/>
        </p:nvSpPr>
        <p:spPr>
          <a:xfrm>
            <a:off x="3385456" y="1845362"/>
            <a:ext cx="21717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accent4">
                    <a:lumMod val="75000"/>
                  </a:schemeClr>
                </a:solidFill>
              </a:rPr>
              <a:t>Cosine Distance</a:t>
            </a:r>
            <a:endParaRPr lang="en-US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02D7C9-BF15-9599-CAA4-F03EC318E34E}"/>
              </a:ext>
            </a:extLst>
          </p:cNvPr>
          <p:cNvSpPr txBox="1"/>
          <p:nvPr/>
        </p:nvSpPr>
        <p:spPr>
          <a:xfrm>
            <a:off x="3445328" y="4131362"/>
            <a:ext cx="21717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accent4">
                    <a:lumMod val="75000"/>
                  </a:schemeClr>
                </a:solidFill>
              </a:rPr>
              <a:t>Euclidean Distance</a:t>
            </a:r>
            <a:endParaRPr lang="en-US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9" name="Arrow: Left 8">
            <a:extLst>
              <a:ext uri="{FF2B5EF4-FFF2-40B4-BE49-F238E27FC236}">
                <a16:creationId xmlns:a16="http://schemas.microsoft.com/office/drawing/2014/main" id="{B94EFD98-16FC-745F-8BB3-3F357D1C3DC3}"/>
              </a:ext>
            </a:extLst>
          </p:cNvPr>
          <p:cNvSpPr/>
          <p:nvPr/>
        </p:nvSpPr>
        <p:spPr>
          <a:xfrm>
            <a:off x="6096000" y="1028933"/>
            <a:ext cx="4816927" cy="2367878"/>
          </a:xfrm>
          <a:prstGeom prst="leftArrow">
            <a:avLst/>
          </a:prstGeom>
          <a:solidFill>
            <a:srgbClr val="FFCC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Left 9">
            <a:extLst>
              <a:ext uri="{FF2B5EF4-FFF2-40B4-BE49-F238E27FC236}">
                <a16:creationId xmlns:a16="http://schemas.microsoft.com/office/drawing/2014/main" id="{93A73C27-BAC0-9C83-4148-205E2BD0167E}"/>
              </a:ext>
            </a:extLst>
          </p:cNvPr>
          <p:cNvSpPr/>
          <p:nvPr/>
        </p:nvSpPr>
        <p:spPr>
          <a:xfrm>
            <a:off x="6095999" y="3461189"/>
            <a:ext cx="4816927" cy="2367878"/>
          </a:xfrm>
          <a:prstGeom prst="leftArrow">
            <a:avLst/>
          </a:prstGeom>
          <a:solidFill>
            <a:srgbClr val="FFCC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2F18F2-56C7-03C9-80C5-587B0917F37D}"/>
              </a:ext>
            </a:extLst>
          </p:cNvPr>
          <p:cNvSpPr txBox="1"/>
          <p:nvPr/>
        </p:nvSpPr>
        <p:spPr>
          <a:xfrm>
            <a:off x="6749141" y="1920484"/>
            <a:ext cx="42236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4">
                    <a:lumMod val="75000"/>
                  </a:schemeClr>
                </a:solidFill>
              </a:rPr>
              <a:t>Directional Similarity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2A1D13B-448E-89A4-6B14-95F67E8F37B1}"/>
              </a:ext>
            </a:extLst>
          </p:cNvPr>
          <p:cNvSpPr txBox="1"/>
          <p:nvPr/>
        </p:nvSpPr>
        <p:spPr>
          <a:xfrm>
            <a:off x="6727372" y="4352742"/>
            <a:ext cx="42236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4">
                    <a:lumMod val="75000"/>
                  </a:schemeClr>
                </a:solidFill>
              </a:rPr>
              <a:t>Magnitude Similarity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3983804-B732-15C3-F34B-75C858B31841}"/>
              </a:ext>
            </a:extLst>
          </p:cNvPr>
          <p:cNvCxnSpPr/>
          <p:nvPr/>
        </p:nvCxnSpPr>
        <p:spPr>
          <a:xfrm flipV="1">
            <a:off x="2936422" y="2802836"/>
            <a:ext cx="538842" cy="21771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83064E1-7428-3EE4-8E53-3B6951252F54}"/>
              </a:ext>
            </a:extLst>
          </p:cNvPr>
          <p:cNvCxnSpPr>
            <a:cxnSpLocks/>
          </p:cNvCxnSpPr>
          <p:nvPr/>
        </p:nvCxnSpPr>
        <p:spPr>
          <a:xfrm>
            <a:off x="2936422" y="4071415"/>
            <a:ext cx="508906" cy="22828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653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/>
      <p:bldP spid="7" grpId="0"/>
      <p:bldP spid="8" grpId="0"/>
      <p:bldP spid="9" grpId="0" animBg="1"/>
      <p:bldP spid="10" grpId="0" animBg="1"/>
      <p:bldP spid="11" grpId="0"/>
      <p:bldP spid="1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9B8127-1634-61C4-D0BF-D26BDFF95507}"/>
              </a:ext>
            </a:extLst>
          </p:cNvPr>
          <p:cNvSpPr txBox="1"/>
          <p:nvPr/>
        </p:nvSpPr>
        <p:spPr>
          <a:xfrm>
            <a:off x="664029" y="801925"/>
            <a:ext cx="9525000" cy="34610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tabLst>
                <a:tab pos="4979670" algn="l"/>
              </a:tabLst>
            </a:pPr>
            <a:r>
              <a:rPr lang="en-US" sz="2800" b="1" dirty="0">
                <a:solidFill>
                  <a:srgbClr val="FFCCFF"/>
                </a:solidFill>
                <a:effectLst/>
                <a:latin typeface="Calibri" panose="020F050202020403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The cosine similarity between two vectors is measured in θ.</a:t>
            </a:r>
          </a:p>
          <a:p>
            <a:pPr marL="742950" lvl="1" indent="-285750">
              <a:lnSpc>
                <a:spcPct val="115000"/>
              </a:lnSpc>
              <a:buFont typeface="Wingdings" panose="05000000000000000000" pitchFamily="2" charset="2"/>
              <a:buChar char="Ø"/>
              <a:tabLst>
                <a:tab pos="4979670" algn="l"/>
              </a:tabLst>
            </a:pPr>
            <a:r>
              <a:rPr lang="en-US" sz="2800" b="1" dirty="0">
                <a:solidFill>
                  <a:srgbClr val="FFCCFF"/>
                </a:solidFill>
                <a:effectLst/>
                <a:latin typeface="Calibri" panose="020F050202020403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If θ = 0,</a:t>
            </a:r>
          </a:p>
          <a:p>
            <a:pPr lvl="2">
              <a:lnSpc>
                <a:spcPct val="115000"/>
              </a:lnSpc>
              <a:tabLst>
                <a:tab pos="4979670" algn="l"/>
              </a:tabLst>
            </a:pPr>
            <a:r>
              <a:rPr lang="en-US" sz="2800" b="1" dirty="0">
                <a:solidFill>
                  <a:srgbClr val="FFCCFF"/>
                </a:solidFill>
                <a:effectLst/>
                <a:latin typeface="Calibri" panose="020F050202020403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Movie A and Movie B overlap, thus proving they are similar.</a:t>
            </a:r>
          </a:p>
          <a:p>
            <a:pPr marL="742950" lvl="1" indent="-285750">
              <a:lnSpc>
                <a:spcPct val="115000"/>
              </a:lnSpc>
              <a:buFont typeface="Wingdings" panose="05000000000000000000" pitchFamily="2" charset="2"/>
              <a:buChar char="Ø"/>
              <a:tabLst>
                <a:tab pos="4979670" algn="l"/>
              </a:tabLst>
            </a:pPr>
            <a:r>
              <a:rPr lang="en-US" sz="2800" b="1" dirty="0">
                <a:solidFill>
                  <a:srgbClr val="FFCCFF"/>
                </a:solidFill>
                <a:effectLst/>
                <a:latin typeface="Calibri" panose="020F050202020403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If θ = 90,</a:t>
            </a:r>
          </a:p>
          <a:p>
            <a:pPr lvl="2">
              <a:lnSpc>
                <a:spcPct val="115000"/>
              </a:lnSpc>
              <a:tabLst>
                <a:tab pos="4979670" algn="l"/>
              </a:tabLst>
            </a:pPr>
            <a:r>
              <a:rPr 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Movie A and Movie B are dissimilar.</a:t>
            </a:r>
          </a:p>
          <a:p>
            <a:pPr marL="742950" lvl="1" indent="-285750">
              <a:lnSpc>
                <a:spcPct val="115000"/>
              </a:lnSpc>
              <a:buFont typeface="Wingdings" panose="05000000000000000000" pitchFamily="2" charset="2"/>
              <a:buChar char="Ø"/>
              <a:tabLst>
                <a:tab pos="4979670" algn="l"/>
              </a:tabLst>
            </a:pPr>
            <a:r>
              <a:rPr lang="en-US" sz="2800" b="1" dirty="0">
                <a:solidFill>
                  <a:srgbClr val="FFCCFF"/>
                </a:solidFill>
                <a:effectLst/>
                <a:latin typeface="Calibri" panose="020F050202020403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If θ = 180,</a:t>
            </a:r>
          </a:p>
          <a:p>
            <a:pPr lvl="2">
              <a:lnSpc>
                <a:spcPct val="115000"/>
              </a:lnSpc>
              <a:tabLst>
                <a:tab pos="4979670" algn="l"/>
              </a:tabLst>
            </a:pPr>
            <a:r>
              <a:rPr 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Movie A and Movie B are opposite.</a:t>
            </a:r>
          </a:p>
        </p:txBody>
      </p:sp>
      <p:pic>
        <p:nvPicPr>
          <p:cNvPr id="1028" name="Picture 4" descr="Cosine Similarity | R">
            <a:extLst>
              <a:ext uri="{FF2B5EF4-FFF2-40B4-BE49-F238E27FC236}">
                <a16:creationId xmlns:a16="http://schemas.microsoft.com/office/drawing/2014/main" id="{6BE210BF-8736-6913-CF01-7E7A901CDB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5628" y="2808397"/>
            <a:ext cx="4662343" cy="3461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8436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6F5812B-DE9B-6089-906B-E375E515A322}"/>
              </a:ext>
            </a:extLst>
          </p:cNvPr>
          <p:cNvSpPr txBox="1"/>
          <p:nvPr/>
        </p:nvSpPr>
        <p:spPr>
          <a:xfrm>
            <a:off x="413659" y="90849"/>
            <a:ext cx="1621970" cy="625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tabLst>
                <a:tab pos="4979670" algn="l"/>
              </a:tabLst>
            </a:pPr>
            <a:r>
              <a:rPr lang="en-US" sz="3200" b="1" dirty="0">
                <a:solidFill>
                  <a:srgbClr val="FFFF00"/>
                </a:solidFill>
                <a:latin typeface="Calibri" panose="020F050202020403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Result</a:t>
            </a:r>
            <a:endParaRPr lang="en-US" sz="3200" b="1" dirty="0">
              <a:solidFill>
                <a:srgbClr val="FFFF00"/>
              </a:solidFill>
              <a:effectLst/>
              <a:latin typeface="Calibri" panose="020F0502020204030204" pitchFamily="34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79707243-A08A-BF00-93E6-D737B174F6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1730"/>
          <a:stretch/>
        </p:blipFill>
        <p:spPr>
          <a:xfrm>
            <a:off x="533399" y="883068"/>
            <a:ext cx="4957718" cy="2665676"/>
          </a:xfrm>
          <a:prstGeom prst="rect">
            <a:avLst/>
          </a:prstGeom>
        </p:spPr>
      </p:pic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4C6B5EF2-096B-5549-9FE8-83F172B31D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000"/>
          <a:stretch/>
        </p:blipFill>
        <p:spPr>
          <a:xfrm>
            <a:off x="533400" y="3744686"/>
            <a:ext cx="4957717" cy="27612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4B3E47D-92C7-AA46-0D63-8148E794206E}"/>
              </a:ext>
            </a:extLst>
          </p:cNvPr>
          <p:cNvSpPr txBox="1"/>
          <p:nvPr/>
        </p:nvSpPr>
        <p:spPr>
          <a:xfrm>
            <a:off x="6574973" y="1175659"/>
            <a:ext cx="361405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800" b="1" dirty="0">
                <a:solidFill>
                  <a:srgbClr val="FF9933"/>
                </a:solidFill>
                <a:effectLst/>
                <a:latin typeface="Calibri" panose="020F050202020403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Action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800" b="1" dirty="0">
                <a:solidFill>
                  <a:srgbClr val="FF9933"/>
                </a:solidFill>
                <a:latin typeface="Calibri" panose="020F050202020403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S</a:t>
            </a:r>
            <a:r>
              <a:rPr lang="en-US" sz="2800" b="1" dirty="0">
                <a:solidFill>
                  <a:srgbClr val="FF9933"/>
                </a:solidFill>
                <a:effectLst/>
                <a:latin typeface="Calibri" panose="020F050202020403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cience Fiction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800" b="1" dirty="0">
                <a:solidFill>
                  <a:srgbClr val="FF9933"/>
                </a:solidFill>
                <a:latin typeface="Calibri" panose="020F050202020403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A</a:t>
            </a:r>
            <a:r>
              <a:rPr lang="en-US" sz="2800" b="1" dirty="0">
                <a:solidFill>
                  <a:srgbClr val="FF9933"/>
                </a:solidFill>
                <a:effectLst/>
                <a:latin typeface="Calibri" panose="020F050202020403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dventure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800" b="1" dirty="0">
                <a:solidFill>
                  <a:srgbClr val="FF9933"/>
                </a:solidFill>
                <a:latin typeface="Calibri" panose="020F050202020403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F</a:t>
            </a:r>
            <a:r>
              <a:rPr lang="en-US" sz="2800" b="1" dirty="0">
                <a:solidFill>
                  <a:srgbClr val="FF9933"/>
                </a:solidFill>
                <a:effectLst/>
                <a:latin typeface="Calibri" panose="020F050202020403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antasy</a:t>
            </a:r>
            <a:endParaRPr lang="en-US" sz="2800" dirty="0">
              <a:solidFill>
                <a:srgbClr val="FF9933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A3E557-50D7-7572-236A-0F69214F6B3E}"/>
              </a:ext>
            </a:extLst>
          </p:cNvPr>
          <p:cNvSpPr txBox="1"/>
          <p:nvPr/>
        </p:nvSpPr>
        <p:spPr>
          <a:xfrm>
            <a:off x="6700885" y="3973287"/>
            <a:ext cx="361405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800" b="1" dirty="0">
                <a:solidFill>
                  <a:srgbClr val="FFCC00"/>
                </a:solidFill>
                <a:latin typeface="Calibri" panose="020F050202020403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A</a:t>
            </a:r>
            <a:r>
              <a:rPr lang="en-US" sz="2800" b="1" dirty="0">
                <a:solidFill>
                  <a:srgbClr val="FFCC00"/>
                </a:solidFill>
                <a:effectLst/>
                <a:latin typeface="Calibri" panose="020F050202020403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dventure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800" b="1" dirty="0">
                <a:solidFill>
                  <a:srgbClr val="FFCC00"/>
                </a:solidFill>
                <a:latin typeface="Calibri" panose="020F050202020403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Family Drama</a:t>
            </a:r>
            <a:endParaRPr lang="en-US" sz="2800" b="1" dirty="0">
              <a:solidFill>
                <a:srgbClr val="FFCC00"/>
              </a:solidFill>
              <a:effectLst/>
              <a:latin typeface="Calibri" panose="020F0502020204030204" pitchFamily="34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800" b="1" dirty="0">
                <a:solidFill>
                  <a:srgbClr val="FFCC00"/>
                </a:solidFill>
                <a:latin typeface="Calibri" panose="020F050202020403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F</a:t>
            </a:r>
            <a:r>
              <a:rPr lang="en-US" sz="2800" b="1" dirty="0">
                <a:solidFill>
                  <a:srgbClr val="FFCC00"/>
                </a:solidFill>
                <a:effectLst/>
                <a:latin typeface="Calibri" panose="020F050202020403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antasy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800" b="1" dirty="0">
                <a:solidFill>
                  <a:srgbClr val="FFCC00"/>
                </a:solidFill>
                <a:latin typeface="Calibri" panose="020F050202020403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Children Movie</a:t>
            </a:r>
            <a:endParaRPr lang="en-US" sz="2800" dirty="0">
              <a:solidFill>
                <a:srgbClr val="FFCC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9568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AD6C666-2BA1-9D88-2FAF-6DEB2CE922A3}"/>
              </a:ext>
            </a:extLst>
          </p:cNvPr>
          <p:cNvSpPr txBox="1"/>
          <p:nvPr/>
        </p:nvSpPr>
        <p:spPr>
          <a:xfrm>
            <a:off x="587829" y="743992"/>
            <a:ext cx="3559627" cy="625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tabLst>
                <a:tab pos="4979670" algn="l"/>
              </a:tabLst>
            </a:pPr>
            <a:r>
              <a:rPr lang="en-US" sz="3200" b="1">
                <a:solidFill>
                  <a:schemeClr val="bg2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Future Work</a:t>
            </a:r>
            <a:endParaRPr lang="en-US" sz="3200" b="1" dirty="0">
              <a:solidFill>
                <a:schemeClr val="bg2">
                  <a:lumMod val="50000"/>
                  <a:lumOff val="50000"/>
                </a:schemeClr>
              </a:solidFill>
              <a:effectLst/>
              <a:latin typeface="Calibri" panose="020F0502020204030204" pitchFamily="34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4A6D77-4942-5E29-12AF-B5F06F777238}"/>
              </a:ext>
            </a:extLst>
          </p:cNvPr>
          <p:cNvSpPr txBox="1"/>
          <p:nvPr/>
        </p:nvSpPr>
        <p:spPr>
          <a:xfrm>
            <a:off x="1349828" y="2253208"/>
            <a:ext cx="9165771" cy="19662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"/>
              <a:tabLst>
                <a:tab pos="1901190" algn="l"/>
                <a:tab pos="4979670" algn="l"/>
              </a:tabLst>
            </a:pPr>
            <a:r>
              <a:rPr lang="en-US" sz="3600" b="1" dirty="0">
                <a:solidFill>
                  <a:schemeClr val="bg2">
                    <a:lumMod val="25000"/>
                    <a:lumOff val="75000"/>
                  </a:schemeClr>
                </a:solidFill>
                <a:effectLst/>
                <a:latin typeface="Calibri" panose="020F050202020403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Use Hybrid Filtering Recommendation.</a:t>
            </a:r>
          </a:p>
          <a:p>
            <a:pPr marR="0" lv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tabLst>
                <a:tab pos="1901190" algn="l"/>
                <a:tab pos="4979670" algn="l"/>
              </a:tabLst>
            </a:pPr>
            <a:endParaRPr lang="en-US" sz="3600" b="1" dirty="0">
              <a:solidFill>
                <a:schemeClr val="bg2">
                  <a:lumMod val="25000"/>
                  <a:lumOff val="75000"/>
                </a:schemeClr>
              </a:solidFill>
              <a:effectLst/>
              <a:latin typeface="Calibri" panose="020F0502020204030204" pitchFamily="34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"/>
              <a:tabLst>
                <a:tab pos="1901190" algn="l"/>
                <a:tab pos="4979670" algn="l"/>
              </a:tabLst>
            </a:pPr>
            <a:r>
              <a:rPr lang="en-US" sz="3600" b="1" dirty="0">
                <a:solidFill>
                  <a:schemeClr val="bg2">
                    <a:lumMod val="25000"/>
                    <a:lumOff val="75000"/>
                  </a:schemeClr>
                </a:solidFill>
                <a:latin typeface="Calibri" panose="020F050202020403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Introduce User Dislike movie list</a:t>
            </a:r>
            <a:endParaRPr lang="en-US" sz="3600" b="1" dirty="0">
              <a:solidFill>
                <a:schemeClr val="bg2">
                  <a:lumMod val="25000"/>
                  <a:lumOff val="75000"/>
                </a:schemeClr>
              </a:solidFill>
              <a:effectLst/>
              <a:latin typeface="Calibri" panose="020F0502020204030204" pitchFamily="34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9332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0A7C63F0-A613-15F3-FFAA-BC22AFAB19E6}"/>
              </a:ext>
            </a:extLst>
          </p:cNvPr>
          <p:cNvSpPr txBox="1">
            <a:spLocks/>
          </p:cNvSpPr>
          <p:nvPr/>
        </p:nvSpPr>
        <p:spPr>
          <a:xfrm>
            <a:off x="546427" y="636017"/>
            <a:ext cx="4471887" cy="11010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  <a:spcBef>
                <a:spcPts val="1000"/>
              </a:spcBef>
            </a:pPr>
            <a:r>
              <a:rPr lang="en-US" sz="2800" kern="1200" dirty="0">
                <a:solidFill>
                  <a:schemeClr val="bg2">
                    <a:lumMod val="25000"/>
                    <a:lumOff val="75000"/>
                  </a:schemeClr>
                </a:solidFill>
                <a:latin typeface="+mn-lt"/>
                <a:ea typeface="+mn-ea"/>
                <a:cs typeface="+mn-cs"/>
              </a:rPr>
              <a:t>Acknowledgement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7C2C6C-25CD-30C3-3F0A-0F0307ECE066}"/>
              </a:ext>
            </a:extLst>
          </p:cNvPr>
          <p:cNvSpPr txBox="1"/>
          <p:nvPr/>
        </p:nvSpPr>
        <p:spPr>
          <a:xfrm>
            <a:off x="3266785" y="1737065"/>
            <a:ext cx="4788644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 i="0" dirty="0">
                <a:solidFill>
                  <a:schemeClr val="bg2">
                    <a:lumMod val="25000"/>
                    <a:lumOff val="75000"/>
                  </a:schemeClr>
                </a:solidFill>
                <a:effectLst/>
              </a:rPr>
              <a:t>I would like to </a:t>
            </a:r>
            <a:r>
              <a:rPr lang="en-US" sz="3600" b="1" i="1" dirty="0">
                <a:solidFill>
                  <a:schemeClr val="bg2">
                    <a:lumMod val="25000"/>
                    <a:lumOff val="75000"/>
                  </a:schemeClr>
                </a:solidFill>
                <a:effectLst/>
              </a:rPr>
              <a:t>Thank </a:t>
            </a:r>
            <a:r>
              <a:rPr lang="en-US" sz="3600" b="1" i="0" dirty="0">
                <a:solidFill>
                  <a:schemeClr val="bg2">
                    <a:lumMod val="25000"/>
                    <a:lumOff val="75000"/>
                  </a:schemeClr>
                </a:solidFill>
                <a:effectLst/>
              </a:rPr>
              <a:t> Mr. Daniel Wu for guiding me in this project.</a:t>
            </a:r>
          </a:p>
          <a:p>
            <a:endParaRPr lang="en-US" sz="3600" b="1" dirty="0">
              <a:solidFill>
                <a:schemeClr val="bg2">
                  <a:lumMod val="25000"/>
                  <a:lumOff val="75000"/>
                </a:schemeClr>
              </a:solidFill>
              <a:cs typeface="AngsanaUPC" panose="020B0502040204020203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2164328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C2E81C86-4B52-FCD3-7885-A077040F6E45}"/>
              </a:ext>
            </a:extLst>
          </p:cNvPr>
          <p:cNvSpPr txBox="1">
            <a:spLocks/>
          </p:cNvSpPr>
          <p:nvPr/>
        </p:nvSpPr>
        <p:spPr>
          <a:xfrm>
            <a:off x="7357379" y="4620734"/>
            <a:ext cx="5027060" cy="8293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  <a:spcBef>
                <a:spcPts val="1000"/>
              </a:spcBef>
            </a:pPr>
            <a:r>
              <a:rPr lang="en-US" sz="2800" b="0" cap="none" dirty="0">
                <a:ln w="0"/>
                <a:solidFill>
                  <a:srgbClr val="0099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lt"/>
                <a:ea typeface="+mn-ea"/>
                <a:cs typeface="+mn-cs"/>
              </a:rPr>
              <a:t>Rutvimgohel@gmail.com</a:t>
            </a:r>
            <a:endParaRPr lang="en-US" sz="2800" b="0" kern="1200" cap="none" dirty="0">
              <a:ln w="0"/>
              <a:solidFill>
                <a:srgbClr val="0099FF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lt"/>
              <a:ea typeface="+mn-ea"/>
              <a:cs typeface="+mn-cs"/>
            </a:endParaRPr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FFADDBD3-086D-7BCB-CCB2-68D9BC7D5972}"/>
              </a:ext>
            </a:extLst>
          </p:cNvPr>
          <p:cNvSpPr txBox="1">
            <a:spLocks/>
          </p:cNvSpPr>
          <p:nvPr/>
        </p:nvSpPr>
        <p:spPr>
          <a:xfrm>
            <a:off x="6532067" y="5315989"/>
            <a:ext cx="6926980" cy="8293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  <a:spcBef>
                <a:spcPts val="1000"/>
              </a:spcBef>
            </a:pPr>
            <a:r>
              <a:rPr lang="en-US" sz="1800" b="0" cap="none" dirty="0">
                <a:ln w="0"/>
                <a:solidFill>
                  <a:srgbClr val="0099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lt"/>
                <a:ea typeface="+mn-ea"/>
                <a:cs typeface="+mn-cs"/>
              </a:rPr>
              <a:t>https://www.linkedin.com/in/rutvigohel-datascience/</a:t>
            </a:r>
            <a:endParaRPr lang="en-US" sz="1800" b="0" kern="1200" cap="none" dirty="0">
              <a:ln w="0"/>
              <a:solidFill>
                <a:srgbClr val="0099FF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lt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45D3EF0-6575-DAFD-6544-D6A6862F21CD}"/>
              </a:ext>
            </a:extLst>
          </p:cNvPr>
          <p:cNvSpPr txBox="1">
            <a:spLocks/>
          </p:cNvSpPr>
          <p:nvPr/>
        </p:nvSpPr>
        <p:spPr>
          <a:xfrm>
            <a:off x="6852594" y="5698443"/>
            <a:ext cx="5027060" cy="8293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  <a:spcBef>
                <a:spcPts val="1000"/>
              </a:spcBef>
            </a:pPr>
            <a:r>
              <a:rPr lang="en-US" sz="1800" b="0" cap="none" dirty="0">
                <a:ln w="0"/>
                <a:solidFill>
                  <a:srgbClr val="0099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lt"/>
                <a:ea typeface="+mn-ea"/>
                <a:cs typeface="+mn-cs"/>
              </a:rPr>
              <a:t>https://github.com/PassionateDataScientist</a:t>
            </a:r>
            <a:endParaRPr lang="en-US" sz="1800" b="0" kern="1200" cap="none" dirty="0">
              <a:ln w="0"/>
              <a:solidFill>
                <a:srgbClr val="0099FF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lt"/>
              <a:ea typeface="+mn-ea"/>
              <a:cs typeface="+mn-cs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4C2C60CA-0143-436A-D125-9753A8FBE1D9}"/>
              </a:ext>
            </a:extLst>
          </p:cNvPr>
          <p:cNvSpPr txBox="1">
            <a:spLocks/>
          </p:cNvSpPr>
          <p:nvPr/>
        </p:nvSpPr>
        <p:spPr>
          <a:xfrm>
            <a:off x="2456506" y="1407909"/>
            <a:ext cx="6450618" cy="2257428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  <a:spcBef>
                <a:spcPts val="1000"/>
              </a:spcBef>
            </a:pPr>
            <a:r>
              <a:rPr lang="en-US" sz="12700" b="0" cap="none" dirty="0">
                <a:ln w="0"/>
                <a:solidFill>
                  <a:srgbClr val="0099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lackadder ITC" panose="04020505051007020D02" pitchFamily="82" charset="0"/>
                <a:ea typeface="+mn-ea"/>
                <a:cs typeface="+mn-cs"/>
              </a:rPr>
              <a:t>Thank You!</a:t>
            </a:r>
            <a:endParaRPr lang="en-US" sz="12700" b="0" kern="1200" cap="none" dirty="0">
              <a:ln w="0"/>
              <a:solidFill>
                <a:srgbClr val="0099FF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lackadder ITC" panose="04020505051007020D02" pitchFamily="82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088900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1C5309-1E62-DE35-2064-6A85401DD6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79713" y="1023256"/>
            <a:ext cx="10101943" cy="2318657"/>
          </a:xfrm>
        </p:spPr>
        <p:txBody>
          <a:bodyPr>
            <a:normAutofit/>
          </a:bodyPr>
          <a:lstStyle/>
          <a:p>
            <a:pPr marL="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tabLst>
                <a:tab pos="1901190" algn="l"/>
                <a:tab pos="4979670" algn="l"/>
              </a:tabLst>
            </a:pPr>
            <a:r>
              <a:rPr lang="en-US" sz="2400" b="1" dirty="0">
                <a:solidFill>
                  <a:srgbClr val="FF9933"/>
                </a:solidFill>
                <a:effectLst/>
                <a:latin typeface="Calibri" panose="020F050202020403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• What approach should I use to recommend movies, Content based or Collaborative based?</a:t>
            </a:r>
            <a:br>
              <a:rPr lang="en-US" sz="2400" b="1" dirty="0">
                <a:solidFill>
                  <a:srgbClr val="FF9933"/>
                </a:solidFill>
                <a:effectLst/>
                <a:latin typeface="Calibri" panose="020F050202020403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</a:br>
            <a:r>
              <a:rPr lang="en-US" sz="2400" b="1" dirty="0">
                <a:solidFill>
                  <a:srgbClr val="FF9933"/>
                </a:solidFill>
                <a:effectLst/>
                <a:latin typeface="Calibri" panose="020F050202020403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• How to recommend movies when there are no user information?</a:t>
            </a:r>
            <a:br>
              <a:rPr lang="en-US" sz="2400" b="1" dirty="0">
                <a:solidFill>
                  <a:srgbClr val="FF9933"/>
                </a:solidFill>
                <a:effectLst/>
                <a:latin typeface="Calibri" panose="020F050202020403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</a:br>
            <a:r>
              <a:rPr lang="en-US" sz="2400" b="1" dirty="0">
                <a:solidFill>
                  <a:srgbClr val="FF9933"/>
                </a:solidFill>
                <a:effectLst/>
                <a:latin typeface="Calibri" panose="020F050202020403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• What kind of movie features can be used for the recommender system?</a:t>
            </a:r>
            <a:br>
              <a:rPr lang="en-US" sz="2400" b="1" dirty="0">
                <a:solidFill>
                  <a:srgbClr val="FF9933"/>
                </a:solidFill>
                <a:effectLst/>
                <a:latin typeface="Calibri" panose="020F050202020403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</a:br>
            <a:r>
              <a:rPr lang="en-US" sz="2400" b="1" dirty="0">
                <a:solidFill>
                  <a:srgbClr val="FF9933"/>
                </a:solidFill>
                <a:effectLst/>
                <a:latin typeface="Calibri" panose="020F050202020403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• How to calculate the similarity between two movies.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4A1720-F9A8-7068-DBE7-8EC4B8202E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45029" y="4800600"/>
            <a:ext cx="9524998" cy="1034144"/>
          </a:xfrm>
        </p:spPr>
        <p:txBody>
          <a:bodyPr>
            <a:normAutofit/>
          </a:bodyPr>
          <a:lstStyle/>
          <a:p>
            <a:pPr algn="just"/>
            <a:r>
              <a:rPr lang="en-US" sz="2800" b="1" dirty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Calibri" panose="020F050202020403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 The goals of this project is to generate meaningful movie recommendation to the user </a:t>
            </a:r>
            <a:r>
              <a:rPr lang="en-US" sz="2800" b="1" dirty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Calibri" panose="020F0502020204030204" pitchFamily="34" charset="0"/>
                <a:ea typeface="MS Mincho" panose="02020609040205080304" pitchFamily="49" charset="-128"/>
                <a:cs typeface="Calibri" panose="020F0502020204030204" pitchFamily="34" charset="0"/>
              </a:rPr>
              <a:t>that they are really interested in.</a:t>
            </a:r>
            <a:endParaRPr lang="en-US" sz="2800" b="1" dirty="0">
              <a:solidFill>
                <a:schemeClr val="accent1">
                  <a:lumMod val="40000"/>
                  <a:lumOff val="60000"/>
                </a:schemeClr>
              </a:solidFill>
              <a:effectLst/>
              <a:latin typeface="Calibri" panose="020F0502020204030204" pitchFamily="34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endParaRPr lang="en-US" sz="2800" b="1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D3C636-DE92-8212-8B02-CEFECBE2038F}"/>
              </a:ext>
            </a:extLst>
          </p:cNvPr>
          <p:cNvSpPr txBox="1"/>
          <p:nvPr/>
        </p:nvSpPr>
        <p:spPr>
          <a:xfrm>
            <a:off x="816429" y="311611"/>
            <a:ext cx="559525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0" dirty="0">
                <a:solidFill>
                  <a:srgbClr val="FFCC00"/>
                </a:solidFill>
                <a:effectLst/>
                <a:latin typeface="Aldhabi" panose="01000000000000000000" pitchFamily="2" charset="-78"/>
                <a:ea typeface="MS Mincho" panose="02020609040205080304" pitchFamily="49" charset="-128"/>
                <a:cs typeface="Aldhabi" panose="01000000000000000000" pitchFamily="2" charset="-78"/>
              </a:rPr>
              <a:t>Problem Statement:</a:t>
            </a:r>
            <a:endParaRPr lang="en-US" sz="3600" dirty="0">
              <a:solidFill>
                <a:srgbClr val="FFCC00"/>
              </a:solidFill>
              <a:latin typeface="Aldhabi" panose="01000000000000000000" pitchFamily="2" charset="-78"/>
              <a:cs typeface="Aldhabi" panose="01000000000000000000" pitchFamily="2" charset="-78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F640D4-83BF-C6EA-11C3-B04CE06F5C36}"/>
              </a:ext>
            </a:extLst>
          </p:cNvPr>
          <p:cNvSpPr txBox="1"/>
          <p:nvPr/>
        </p:nvSpPr>
        <p:spPr>
          <a:xfrm>
            <a:off x="816429" y="3888430"/>
            <a:ext cx="327659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b="1" dirty="0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Aldhabi" panose="01000000000000000000" pitchFamily="2" charset="-78"/>
                <a:ea typeface="MS Mincho" panose="02020609040205080304" pitchFamily="49" charset="-128"/>
                <a:cs typeface="Aldhabi" panose="01000000000000000000" pitchFamily="2" charset="-78"/>
              </a:rPr>
              <a:t>Goals</a:t>
            </a:r>
            <a:r>
              <a:rPr lang="en-US" sz="3600" b="1" dirty="0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Aldhabi" panose="01000000000000000000" pitchFamily="2" charset="-78"/>
                <a:ea typeface="MS Mincho" panose="02020609040205080304" pitchFamily="49" charset="-128"/>
                <a:cs typeface="Aldhabi" panose="01000000000000000000" pitchFamily="2" charset="-78"/>
              </a:rPr>
              <a:t> :</a:t>
            </a:r>
            <a:endParaRPr lang="en-US" dirty="0">
              <a:solidFill>
                <a:schemeClr val="accent1">
                  <a:lumMod val="20000"/>
                  <a:lumOff val="80000"/>
                </a:schemeClr>
              </a:solidFill>
              <a:latin typeface="Aldhabi" panose="01000000000000000000" pitchFamily="2" charset="-78"/>
              <a:cs typeface="Aldhabi" panose="010000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201117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5" grpId="0"/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4B31F2C-E5BC-6F4E-1BCE-CB3BED0912F2}"/>
              </a:ext>
            </a:extLst>
          </p:cNvPr>
          <p:cNvSpPr/>
          <p:nvPr/>
        </p:nvSpPr>
        <p:spPr>
          <a:xfrm>
            <a:off x="3145970" y="200898"/>
            <a:ext cx="4702628" cy="1839685"/>
          </a:xfrm>
          <a:prstGeom prst="roundRect">
            <a:avLst/>
          </a:prstGeom>
          <a:solidFill>
            <a:srgbClr val="FFC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1727306-63BF-0150-8A4B-02806808D5BA}"/>
              </a:ext>
            </a:extLst>
          </p:cNvPr>
          <p:cNvSpPr/>
          <p:nvPr/>
        </p:nvSpPr>
        <p:spPr>
          <a:xfrm>
            <a:off x="1088571" y="2726871"/>
            <a:ext cx="3505200" cy="1621971"/>
          </a:xfrm>
          <a:prstGeom prst="roundRect">
            <a:avLst/>
          </a:prstGeom>
          <a:solidFill>
            <a:srgbClr val="FFC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0840951-EF37-4897-A562-AE97A34829FD}"/>
              </a:ext>
            </a:extLst>
          </p:cNvPr>
          <p:cNvSpPr/>
          <p:nvPr/>
        </p:nvSpPr>
        <p:spPr>
          <a:xfrm>
            <a:off x="6215742" y="2726871"/>
            <a:ext cx="3505200" cy="1621971"/>
          </a:xfrm>
          <a:prstGeom prst="roundRect">
            <a:avLst/>
          </a:prstGeom>
          <a:solidFill>
            <a:srgbClr val="FFC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1818A6-7262-D141-3D03-012C72305C2D}"/>
              </a:ext>
            </a:extLst>
          </p:cNvPr>
          <p:cNvSpPr txBox="1"/>
          <p:nvPr/>
        </p:nvSpPr>
        <p:spPr>
          <a:xfrm>
            <a:off x="3145970" y="694805"/>
            <a:ext cx="470262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i="0" dirty="0">
                <a:solidFill>
                  <a:srgbClr val="292929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Types of Recommender Systems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73A980-ED46-FBB1-3100-413DFA1063D7}"/>
              </a:ext>
            </a:extLst>
          </p:cNvPr>
          <p:cNvSpPr txBox="1"/>
          <p:nvPr/>
        </p:nvSpPr>
        <p:spPr>
          <a:xfrm>
            <a:off x="1279070" y="3122357"/>
            <a:ext cx="31242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i="0" dirty="0">
                <a:solidFill>
                  <a:srgbClr val="292929"/>
                </a:solidFill>
                <a:effectLst/>
                <a:cs typeface="Aldhabi" panose="01000000000000000000" pitchFamily="2" charset="-78"/>
              </a:rPr>
              <a:t>Content-Based</a:t>
            </a:r>
          </a:p>
          <a:p>
            <a:pPr algn="ctr"/>
            <a:r>
              <a:rPr lang="en-US" sz="1600" b="1" i="0" dirty="0">
                <a:solidFill>
                  <a:srgbClr val="292929"/>
                </a:solidFill>
                <a:effectLst/>
                <a:cs typeface="Aldhabi" panose="01000000000000000000" pitchFamily="2" charset="-78"/>
              </a:rPr>
              <a:t>Movie Recommendation Systems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C32317-15BD-4A3D-083B-AD4C8921A824}"/>
              </a:ext>
            </a:extLst>
          </p:cNvPr>
          <p:cNvSpPr txBox="1"/>
          <p:nvPr/>
        </p:nvSpPr>
        <p:spPr>
          <a:xfrm>
            <a:off x="6406241" y="3183912"/>
            <a:ext cx="31242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0" dirty="0">
                <a:solidFill>
                  <a:srgbClr val="292929"/>
                </a:solidFill>
                <a:effectLst/>
                <a:cs typeface="Aldhabi" panose="01000000000000000000" pitchFamily="2" charset="-78"/>
              </a:rPr>
              <a:t>Collaborative Filtering</a:t>
            </a:r>
          </a:p>
          <a:p>
            <a:pPr algn="ctr"/>
            <a:r>
              <a:rPr lang="en-US" sz="1600" b="1" i="0" dirty="0">
                <a:solidFill>
                  <a:srgbClr val="292929"/>
                </a:solidFill>
                <a:effectLst/>
                <a:cs typeface="Aldhabi" panose="01000000000000000000" pitchFamily="2" charset="-78"/>
              </a:rPr>
              <a:t>Movie Recommendation Systems</a:t>
            </a:r>
          </a:p>
        </p:txBody>
      </p:sp>
      <p:sp>
        <p:nvSpPr>
          <p:cNvPr id="10" name="Arrow: Left-Up 9">
            <a:extLst>
              <a:ext uri="{FF2B5EF4-FFF2-40B4-BE49-F238E27FC236}">
                <a16:creationId xmlns:a16="http://schemas.microsoft.com/office/drawing/2014/main" id="{5862364B-92E0-CA2C-5976-8E95E31D6965}"/>
              </a:ext>
            </a:extLst>
          </p:cNvPr>
          <p:cNvSpPr/>
          <p:nvPr/>
        </p:nvSpPr>
        <p:spPr>
          <a:xfrm>
            <a:off x="4702629" y="2211347"/>
            <a:ext cx="348342" cy="1217653"/>
          </a:xfrm>
          <a:prstGeom prst="leftUpArrow">
            <a:avLst/>
          </a:prstGeom>
          <a:solidFill>
            <a:srgbClr val="FFC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Left-Up 10">
            <a:extLst>
              <a:ext uri="{FF2B5EF4-FFF2-40B4-BE49-F238E27FC236}">
                <a16:creationId xmlns:a16="http://schemas.microsoft.com/office/drawing/2014/main" id="{3E93AD53-FA93-8F38-C755-9682636E79D9}"/>
              </a:ext>
            </a:extLst>
          </p:cNvPr>
          <p:cNvSpPr/>
          <p:nvPr/>
        </p:nvSpPr>
        <p:spPr>
          <a:xfrm flipH="1">
            <a:off x="5812971" y="2211347"/>
            <a:ext cx="342899" cy="1217653"/>
          </a:xfrm>
          <a:prstGeom prst="leftUpArrow">
            <a:avLst/>
          </a:prstGeom>
          <a:solidFill>
            <a:srgbClr val="FFC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AE27415-CD17-4529-4CB0-283DCDD0BEC1}"/>
              </a:ext>
            </a:extLst>
          </p:cNvPr>
          <p:cNvSpPr txBox="1"/>
          <p:nvPr/>
        </p:nvSpPr>
        <p:spPr>
          <a:xfrm>
            <a:off x="1387927" y="4518860"/>
            <a:ext cx="297180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dirty="0">
                <a:solidFill>
                  <a:srgbClr val="FFCC00"/>
                </a:solidFill>
                <a:effectLst/>
                <a:latin typeface="Calibri" panose="020F050202020403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Recommend items that are similar with what user liked before.</a:t>
            </a:r>
            <a:endParaRPr lang="en-US" sz="2800" dirty="0">
              <a:solidFill>
                <a:srgbClr val="FFCC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167EEC6-24AB-2E76-941C-EA115945A306}"/>
              </a:ext>
            </a:extLst>
          </p:cNvPr>
          <p:cNvSpPr txBox="1"/>
          <p:nvPr/>
        </p:nvSpPr>
        <p:spPr>
          <a:xfrm>
            <a:off x="6482440" y="4734303"/>
            <a:ext cx="297180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dirty="0">
                <a:solidFill>
                  <a:srgbClr val="FFCC00"/>
                </a:solidFill>
                <a:effectLst/>
                <a:latin typeface="Calibri" panose="020F050202020403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Recommend items that similar user liked.</a:t>
            </a:r>
            <a:endParaRPr lang="en-US" sz="2800" dirty="0">
              <a:solidFill>
                <a:srgbClr val="FFCC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9787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8" grpId="0"/>
      <p:bldP spid="9" grpId="0"/>
      <p:bldP spid="10" grpId="0" animBg="1"/>
      <p:bldP spid="11" grpId="0" animBg="1"/>
      <p:bldP spid="12" grpId="0"/>
      <p:bldP spid="1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518D20D-5F05-49C3-8900-68783F8ACB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53AC7E-BE36-498F-B913-D98A4EB8EE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-1800"/>
            <a:ext cx="12188952" cy="6858000"/>
          </a:xfrm>
          <a:prstGeom prst="rect">
            <a:avLst/>
          </a:prstGeom>
          <a:solidFill>
            <a:schemeClr val="bg2">
              <a:lumMod val="90000"/>
              <a:lumOff val="1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D9E7B14-27A3-4DB8-A930-FA828557BF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63000" y="0"/>
            <a:ext cx="3429000" cy="3429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8F524C8-274D-47CB-976D-3DB683F965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63000" y="3427200"/>
            <a:ext cx="3429000" cy="3430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Movie recommendation System ashish trada | Analytics Vidhya">
            <a:extLst>
              <a:ext uri="{FF2B5EF4-FFF2-40B4-BE49-F238E27FC236}">
                <a16:creationId xmlns:a16="http://schemas.microsoft.com/office/drawing/2014/main" id="{095BA9DF-9CA4-EDBD-EAB5-35D613BB41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7952"/>
          <a:stretch/>
        </p:blipFill>
        <p:spPr bwMode="auto">
          <a:xfrm>
            <a:off x="3509870" y="110449"/>
            <a:ext cx="5427301" cy="2660162"/>
          </a:xfrm>
          <a:prstGeom prst="rect">
            <a:avLst/>
          </a:prstGeom>
          <a:noFill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C20395F-AD76-621F-AABC-27D9E4B1B3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213" y="3054430"/>
            <a:ext cx="10215573" cy="3626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139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FD8C41A-22F8-161A-5B34-D0457AFE333E}"/>
              </a:ext>
            </a:extLst>
          </p:cNvPr>
          <p:cNvSpPr txBox="1"/>
          <p:nvPr/>
        </p:nvSpPr>
        <p:spPr>
          <a:xfrm>
            <a:off x="620486" y="268068"/>
            <a:ext cx="559525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0" dirty="0">
                <a:solidFill>
                  <a:srgbClr val="FFCC00"/>
                </a:solidFill>
                <a:effectLst/>
                <a:latin typeface="Aldhabi" panose="01000000000000000000" pitchFamily="2" charset="-78"/>
                <a:ea typeface="MS Mincho" panose="02020609040205080304" pitchFamily="49" charset="-128"/>
                <a:cs typeface="Aldhabi" panose="01000000000000000000" pitchFamily="2" charset="-78"/>
              </a:rPr>
              <a:t>Dataset:</a:t>
            </a:r>
            <a:endParaRPr lang="en-US" sz="3600" dirty="0">
              <a:solidFill>
                <a:srgbClr val="FFCC00"/>
              </a:solidFill>
              <a:latin typeface="Aldhabi" panose="01000000000000000000" pitchFamily="2" charset="-78"/>
              <a:cs typeface="Aldhabi" panose="01000000000000000000" pitchFamily="2" charset="-78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ACA77B-1640-EA48-4D5F-9CB5609F9F38}"/>
              </a:ext>
            </a:extLst>
          </p:cNvPr>
          <p:cNvSpPr txBox="1"/>
          <p:nvPr/>
        </p:nvSpPr>
        <p:spPr>
          <a:xfrm>
            <a:off x="1197429" y="914399"/>
            <a:ext cx="10101942" cy="25299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rgbClr val="FFCC00"/>
                </a:solidFill>
                <a:effectLst/>
                <a:ea typeface="MS Mincho" panose="02020609040205080304" pitchFamily="49" charset="-128"/>
                <a:cs typeface="Aldhabi" panose="01000000000000000000" pitchFamily="2" charset="-78"/>
              </a:rPr>
              <a:t>Kaggle Dataset</a:t>
            </a:r>
          </a:p>
          <a:p>
            <a:pPr marL="0" marR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tabLst>
                <a:tab pos="1901190" algn="l"/>
                <a:tab pos="4979670" algn="l"/>
              </a:tabLst>
            </a:pPr>
            <a:r>
              <a:rPr lang="en-US" sz="2400" dirty="0">
                <a:solidFill>
                  <a:srgbClr val="FFCC00"/>
                </a:solidFill>
                <a:effectLst/>
                <a:ea typeface="MS Mincho" panose="02020609040205080304" pitchFamily="49" charset="-128"/>
                <a:cs typeface="Times New Roman" panose="02020603050405020304" pitchFamily="18" charset="0"/>
              </a:rPr>
              <a:t>The Movie Database (TMDB) is a community built movie and TV database. This contains two datasets, named</a:t>
            </a:r>
          </a:p>
          <a:p>
            <a:pPr marL="742950" marR="0" lvl="1" indent="-28575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tabLst>
                <a:tab pos="1901190" algn="l"/>
                <a:tab pos="4979670" algn="l"/>
              </a:tabLst>
            </a:pPr>
            <a:r>
              <a:rPr lang="en-US" sz="2400" dirty="0" err="1">
                <a:solidFill>
                  <a:srgbClr val="FFCC00"/>
                </a:solidFill>
                <a:effectLst/>
                <a:ea typeface="MS Mincho" panose="02020609040205080304" pitchFamily="49" charset="-128"/>
                <a:cs typeface="Times New Roman" panose="02020603050405020304" pitchFamily="18" charset="0"/>
              </a:rPr>
              <a:t>credit_df</a:t>
            </a:r>
            <a:r>
              <a:rPr lang="en-US" sz="2400" dirty="0">
                <a:solidFill>
                  <a:srgbClr val="FFCC00"/>
                </a:solidFill>
                <a:effectLst/>
                <a:ea typeface="MS Mincho" panose="02020609040205080304" pitchFamily="49" charset="-128"/>
                <a:cs typeface="Times New Roman" panose="02020603050405020304" pitchFamily="18" charset="0"/>
              </a:rPr>
              <a:t> = tmdb_5000_credits.csv</a:t>
            </a:r>
          </a:p>
          <a:p>
            <a:pPr marL="742950" marR="0" lvl="1" indent="-28575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tabLst>
                <a:tab pos="1901190" algn="l"/>
                <a:tab pos="4979670" algn="l"/>
              </a:tabLst>
            </a:pPr>
            <a:r>
              <a:rPr lang="en-US" sz="2400" dirty="0" err="1">
                <a:solidFill>
                  <a:srgbClr val="FFCC00"/>
                </a:solidFill>
                <a:effectLst/>
                <a:ea typeface="MS Mincho" panose="02020609040205080304" pitchFamily="49" charset="-128"/>
                <a:cs typeface="Times New Roman" panose="02020603050405020304" pitchFamily="18" charset="0"/>
              </a:rPr>
              <a:t>movie_df</a:t>
            </a:r>
            <a:r>
              <a:rPr lang="en-US" sz="2400" dirty="0">
                <a:solidFill>
                  <a:srgbClr val="FFCC00"/>
                </a:solidFill>
                <a:effectLst/>
                <a:ea typeface="MS Mincho" panose="02020609040205080304" pitchFamily="49" charset="-128"/>
                <a:cs typeface="Times New Roman" panose="02020603050405020304" pitchFamily="18" charset="0"/>
              </a:rPr>
              <a:t> = tmdb_5000_movies.csv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400" dirty="0">
              <a:solidFill>
                <a:srgbClr val="FFCC00"/>
              </a:solidFill>
              <a:cs typeface="Aldhabi" panose="01000000000000000000" pitchFamily="2" charset="-78"/>
            </a:endParaRPr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C2D320C-2738-CCC3-686D-2F5546072F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302" y="3200853"/>
            <a:ext cx="8008212" cy="2529922"/>
          </a:xfrm>
          <a:prstGeom prst="rect">
            <a:avLst/>
          </a:prstGeom>
        </p:spPr>
      </p:pic>
      <p:pic>
        <p:nvPicPr>
          <p:cNvPr id="6" name="Picture 5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39800C91-9FE3-A11F-7A3B-F5FD92AE45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0661" y="1946728"/>
            <a:ext cx="5469960" cy="4965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158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2239E8C-9E7C-916B-C9D6-C4B0CF3610B3}"/>
              </a:ext>
            </a:extLst>
          </p:cNvPr>
          <p:cNvSpPr txBox="1"/>
          <p:nvPr/>
        </p:nvSpPr>
        <p:spPr>
          <a:xfrm>
            <a:off x="620486" y="137439"/>
            <a:ext cx="559525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0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Aldhabi" panose="01000000000000000000" pitchFamily="2" charset="-78"/>
                <a:ea typeface="MS Mincho" panose="02020609040205080304" pitchFamily="49" charset="-128"/>
                <a:cs typeface="Aldhabi" panose="01000000000000000000" pitchFamily="2" charset="-78"/>
              </a:rPr>
              <a:t>Feature Extraction:</a:t>
            </a:r>
            <a:endParaRPr lang="en-US" sz="4000" dirty="0">
              <a:solidFill>
                <a:schemeClr val="accent2">
                  <a:lumMod val="60000"/>
                  <a:lumOff val="40000"/>
                </a:schemeClr>
              </a:solidFill>
              <a:latin typeface="Aldhabi" panose="01000000000000000000" pitchFamily="2" charset="-78"/>
              <a:cs typeface="Aldhabi" panose="01000000000000000000" pitchFamily="2" charset="-78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4E9FCE-9BA6-553C-382D-F36BC518D612}"/>
              </a:ext>
            </a:extLst>
          </p:cNvPr>
          <p:cNvSpPr txBox="1"/>
          <p:nvPr/>
        </p:nvSpPr>
        <p:spPr>
          <a:xfrm>
            <a:off x="1012370" y="1343264"/>
            <a:ext cx="10003971" cy="30405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tabLst>
                <a:tab pos="1901190" algn="l"/>
                <a:tab pos="4979670" algn="l"/>
              </a:tabLst>
            </a:pPr>
            <a:r>
              <a:rPr lang="en-US" sz="2400" b="0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ea typeface="MS Mincho" panose="02020609040205080304" pitchFamily="49" charset="-128"/>
                <a:cs typeface="Times New Roman" panose="02020603050405020304" pitchFamily="18" charset="0"/>
              </a:rPr>
              <a:t>What encourages user’s decision in choosing a movie to watch?</a:t>
            </a:r>
          </a:p>
          <a:p>
            <a:pPr marL="0" marR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tabLst>
                <a:tab pos="1901190" algn="l"/>
                <a:tab pos="4979670" algn="l"/>
              </a:tabLst>
            </a:pPr>
            <a:endParaRPr lang="en-US" sz="2400" b="1" dirty="0">
              <a:solidFill>
                <a:schemeClr val="accent2">
                  <a:lumMod val="60000"/>
                  <a:lumOff val="40000"/>
                </a:schemeClr>
              </a:solidFill>
              <a:effectLst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1257300" lvl="2" indent="-342900" algn="just">
              <a:lnSpc>
                <a:spcPct val="115000"/>
              </a:lnSpc>
              <a:buFont typeface="Wingdings" panose="05000000000000000000" pitchFamily="2" charset="2"/>
              <a:buChar char="Ø"/>
              <a:tabLst>
                <a:tab pos="1901190" algn="l"/>
                <a:tab pos="4979670" algn="l"/>
              </a:tabLst>
            </a:pPr>
            <a:r>
              <a:rPr lang="en-US" sz="2400" b="0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ea typeface="MS Mincho" panose="02020609040205080304" pitchFamily="49" charset="-128"/>
                <a:cs typeface="Times New Roman" panose="02020603050405020304" pitchFamily="18" charset="0"/>
              </a:rPr>
              <a:t>Genres</a:t>
            </a:r>
            <a:endParaRPr lang="en-US" sz="2400" b="1" dirty="0">
              <a:solidFill>
                <a:schemeClr val="accent2">
                  <a:lumMod val="60000"/>
                  <a:lumOff val="40000"/>
                </a:schemeClr>
              </a:solidFill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1257300" lvl="2" indent="-342900" algn="just">
              <a:lnSpc>
                <a:spcPct val="115000"/>
              </a:lnSpc>
              <a:buFont typeface="Wingdings" panose="05000000000000000000" pitchFamily="2" charset="2"/>
              <a:buChar char="Ø"/>
              <a:tabLst>
                <a:tab pos="1901190" algn="l"/>
                <a:tab pos="4979670" algn="l"/>
              </a:tabLst>
            </a:pPr>
            <a:r>
              <a:rPr lang="en-US" sz="2400" b="0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ea typeface="MS Mincho" panose="02020609040205080304" pitchFamily="49" charset="-128"/>
                <a:cs typeface="Times New Roman" panose="02020603050405020304" pitchFamily="18" charset="0"/>
              </a:rPr>
              <a:t>Main Actors (Top 3 casts)</a:t>
            </a:r>
            <a:endParaRPr lang="en-US" sz="2400" b="1" dirty="0">
              <a:solidFill>
                <a:schemeClr val="accent2">
                  <a:lumMod val="60000"/>
                  <a:lumOff val="40000"/>
                </a:schemeClr>
              </a:solidFill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1257300" lvl="2" indent="-342900" algn="just">
              <a:lnSpc>
                <a:spcPct val="115000"/>
              </a:lnSpc>
              <a:buFont typeface="Wingdings" panose="05000000000000000000" pitchFamily="2" charset="2"/>
              <a:buChar char="Ø"/>
              <a:tabLst>
                <a:tab pos="1901190" algn="l"/>
                <a:tab pos="4979670" algn="l"/>
              </a:tabLst>
            </a:pPr>
            <a:r>
              <a:rPr lang="en-US" sz="2400" b="0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ea typeface="MS Mincho" panose="02020609040205080304" pitchFamily="49" charset="-128"/>
                <a:cs typeface="Times New Roman" panose="02020603050405020304" pitchFamily="18" charset="0"/>
              </a:rPr>
              <a:t>Directors</a:t>
            </a:r>
            <a:endParaRPr lang="en-US" sz="2400" b="1" dirty="0">
              <a:solidFill>
                <a:schemeClr val="accent2">
                  <a:lumMod val="60000"/>
                  <a:lumOff val="40000"/>
                </a:schemeClr>
              </a:solidFill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1257300" lvl="2" indent="-342900" algn="just">
              <a:lnSpc>
                <a:spcPct val="115000"/>
              </a:lnSpc>
              <a:buFont typeface="Wingdings" panose="05000000000000000000" pitchFamily="2" charset="2"/>
              <a:buChar char="Ø"/>
              <a:tabLst>
                <a:tab pos="1901190" algn="l"/>
                <a:tab pos="4979670" algn="l"/>
              </a:tabLst>
            </a:pPr>
            <a:r>
              <a:rPr lang="en-US" sz="2400" b="0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ea typeface="MS Mincho" panose="02020609040205080304" pitchFamily="49" charset="-128"/>
                <a:cs typeface="Times New Roman" panose="02020603050405020304" pitchFamily="18" charset="0"/>
              </a:rPr>
              <a:t>Overview</a:t>
            </a:r>
            <a:endParaRPr lang="en-US" sz="2400" dirty="0">
              <a:solidFill>
                <a:schemeClr val="accent2">
                  <a:lumMod val="60000"/>
                  <a:lumOff val="40000"/>
                </a:schemeClr>
              </a:solidFill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R="0" lv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tabLst>
                <a:tab pos="1901190" algn="l"/>
                <a:tab pos="4979670" algn="l"/>
              </a:tabLst>
            </a:pPr>
            <a:endParaRPr lang="en-US" sz="2400" b="1" dirty="0">
              <a:solidFill>
                <a:schemeClr val="accent2">
                  <a:lumMod val="60000"/>
                  <a:lumOff val="40000"/>
                </a:schemeClr>
              </a:solidFill>
              <a:effectLst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BEC931-8F3F-AC33-6AB7-5BC15443E71A}"/>
              </a:ext>
            </a:extLst>
          </p:cNvPr>
          <p:cNvSpPr txBox="1"/>
          <p:nvPr/>
        </p:nvSpPr>
        <p:spPr>
          <a:xfrm>
            <a:off x="517068" y="4383776"/>
            <a:ext cx="10863945" cy="19495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tabLst>
                <a:tab pos="1901190" algn="l"/>
                <a:tab pos="4979670" algn="l"/>
              </a:tabLst>
            </a:pPr>
            <a:endParaRPr lang="en-US" sz="2800" dirty="0">
              <a:solidFill>
                <a:srgbClr val="0099FF"/>
              </a:solidFill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R="0"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tabLst>
                <a:tab pos="1901190" algn="l"/>
                <a:tab pos="4979670" algn="l"/>
              </a:tabLst>
            </a:pPr>
            <a:r>
              <a:rPr lang="en-US" sz="3200" b="1" dirty="0">
                <a:solidFill>
                  <a:srgbClr val="0099FF"/>
                </a:solidFill>
                <a:effectLst/>
                <a:ea typeface="MS Mincho" panose="02020609040205080304" pitchFamily="49" charset="-128"/>
                <a:cs typeface="Times New Roman" panose="02020603050405020304" pitchFamily="18" charset="0"/>
              </a:rPr>
              <a:t>Tags = Genres + Top 3 casts + Directors + Overview + Keywords</a:t>
            </a:r>
          </a:p>
          <a:p>
            <a:pPr marL="342900" marR="0" lvl="0" indent="-34290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  <a:tabLst>
                <a:tab pos="1901190" algn="l"/>
                <a:tab pos="4979670" algn="l"/>
              </a:tabLst>
            </a:pPr>
            <a:endParaRPr lang="en-US" sz="2800" dirty="0">
              <a:solidFill>
                <a:srgbClr val="0099FF"/>
              </a:solidFill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lvl="8" algn="ctr">
              <a:lnSpc>
                <a:spcPct val="115000"/>
              </a:lnSpc>
              <a:tabLst>
                <a:tab pos="1901190" algn="l"/>
                <a:tab pos="4979670" algn="l"/>
              </a:tabLst>
            </a:pP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ea typeface="MS Mincho" panose="02020609040205080304" pitchFamily="49" charset="-128"/>
                <a:cs typeface="Times New Roman" panose="02020603050405020304" pitchFamily="18" charset="0"/>
              </a:rPr>
              <a:t>Note, Tags = Documents</a:t>
            </a:r>
            <a:endParaRPr lang="en-US" sz="2800" dirty="0">
              <a:solidFill>
                <a:schemeClr val="accent2">
                  <a:lumMod val="60000"/>
                  <a:lumOff val="40000"/>
                </a:schemeClr>
              </a:solidFill>
              <a:effectLst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1107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01DD8C9-FA1D-FAD0-D2DE-BCA0D910BB8F}"/>
              </a:ext>
            </a:extLst>
          </p:cNvPr>
          <p:cNvSpPr txBox="1"/>
          <p:nvPr/>
        </p:nvSpPr>
        <p:spPr>
          <a:xfrm>
            <a:off x="376079" y="2955316"/>
            <a:ext cx="374107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800" b="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ea typeface="MS Mincho" panose="02020609040205080304" pitchFamily="49" charset="-128"/>
                <a:cs typeface="Aldhabi" panose="01000000000000000000" pitchFamily="2" charset="-78"/>
              </a:rPr>
              <a:t>Pre- Processing</a:t>
            </a:r>
            <a:endParaRPr lang="en-US" sz="4800" dirty="0">
              <a:solidFill>
                <a:schemeClr val="accent1">
                  <a:lumMod val="60000"/>
                  <a:lumOff val="40000"/>
                </a:schemeClr>
              </a:solidFill>
              <a:cs typeface="Aldhabi" panose="01000000000000000000" pitchFamily="2" charset="-78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4A06F1-D890-7E53-C13F-507B0817BA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079" y="269100"/>
            <a:ext cx="11156812" cy="127667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BC510DD-8F5E-C7E5-F190-CD9ECB6729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3636" y="1694744"/>
            <a:ext cx="2064678" cy="4964338"/>
          </a:xfrm>
          <a:prstGeom prst="rect">
            <a:avLst/>
          </a:prstGeom>
        </p:spPr>
      </p:pic>
      <p:sp>
        <p:nvSpPr>
          <p:cNvPr id="9" name="Arrow: Bent-Up 8">
            <a:extLst>
              <a:ext uri="{FF2B5EF4-FFF2-40B4-BE49-F238E27FC236}">
                <a16:creationId xmlns:a16="http://schemas.microsoft.com/office/drawing/2014/main" id="{56802DB2-02C5-9CF8-14DB-440B3BF4ACF0}"/>
              </a:ext>
            </a:extLst>
          </p:cNvPr>
          <p:cNvSpPr/>
          <p:nvPr/>
        </p:nvSpPr>
        <p:spPr>
          <a:xfrm rot="16200000" flipH="1" flipV="1">
            <a:off x="3179171" y="2972347"/>
            <a:ext cx="3439889" cy="1348739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94F6DE-D137-C513-B6FE-1C2EF20A0890}"/>
              </a:ext>
            </a:extLst>
          </p:cNvPr>
          <p:cNvSpPr txBox="1"/>
          <p:nvPr/>
        </p:nvSpPr>
        <p:spPr>
          <a:xfrm>
            <a:off x="9568543" y="6006744"/>
            <a:ext cx="559525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ldhabi" panose="01000000000000000000" pitchFamily="2" charset="-78"/>
                <a:ea typeface="MS Mincho" panose="02020609040205080304" pitchFamily="49" charset="-128"/>
                <a:cs typeface="Aldhabi" panose="01000000000000000000" pitchFamily="2" charset="-78"/>
              </a:rPr>
              <a:t>Pre-processing</a:t>
            </a:r>
            <a:endParaRPr lang="en-US" sz="4000" dirty="0">
              <a:solidFill>
                <a:schemeClr val="accent1">
                  <a:lumMod val="60000"/>
                  <a:lumOff val="40000"/>
                </a:schemeClr>
              </a:solidFill>
              <a:latin typeface="Aldhabi" panose="01000000000000000000" pitchFamily="2" charset="-78"/>
              <a:cs typeface="Aldhabi" panose="010000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189209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01DD8C9-FA1D-FAD0-D2DE-BCA0D910BB8F}"/>
              </a:ext>
            </a:extLst>
          </p:cNvPr>
          <p:cNvSpPr txBox="1"/>
          <p:nvPr/>
        </p:nvSpPr>
        <p:spPr>
          <a:xfrm>
            <a:off x="9568543" y="6006744"/>
            <a:ext cx="559525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ldhabi" panose="01000000000000000000" pitchFamily="2" charset="-78"/>
                <a:ea typeface="MS Mincho" panose="02020609040205080304" pitchFamily="49" charset="-128"/>
                <a:cs typeface="Aldhabi" panose="01000000000000000000" pitchFamily="2" charset="-78"/>
              </a:rPr>
              <a:t>Pre-processing</a:t>
            </a:r>
            <a:endParaRPr lang="en-US" sz="4000" dirty="0">
              <a:solidFill>
                <a:schemeClr val="accent1">
                  <a:lumMod val="60000"/>
                  <a:lumOff val="40000"/>
                </a:schemeClr>
              </a:solidFill>
              <a:latin typeface="Aldhabi" panose="01000000000000000000" pitchFamily="2" charset="-78"/>
              <a:cs typeface="Aldhabi" panose="01000000000000000000" pitchFamily="2" charset="-78"/>
            </a:endParaRPr>
          </a:p>
        </p:txBody>
      </p:sp>
      <p:sp>
        <p:nvSpPr>
          <p:cNvPr id="9" name="Arrow: Bent-Up 8">
            <a:extLst>
              <a:ext uri="{FF2B5EF4-FFF2-40B4-BE49-F238E27FC236}">
                <a16:creationId xmlns:a16="http://schemas.microsoft.com/office/drawing/2014/main" id="{56802DB2-02C5-9CF8-14DB-440B3BF4ACF0}"/>
              </a:ext>
            </a:extLst>
          </p:cNvPr>
          <p:cNvSpPr/>
          <p:nvPr/>
        </p:nvSpPr>
        <p:spPr>
          <a:xfrm rot="16200000" flipH="1" flipV="1">
            <a:off x="3473084" y="3266261"/>
            <a:ext cx="2852061" cy="1348739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284CB1-75CF-978F-7F1B-A6608B84C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994" y="185033"/>
            <a:ext cx="11493206" cy="17009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4AD9EEA-0F48-3EBC-6F17-AE77E6D97C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094086"/>
            <a:ext cx="2177143" cy="445936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DD7085E-5773-AE2C-8411-94EBEAAEBEEE}"/>
              </a:ext>
            </a:extLst>
          </p:cNvPr>
          <p:cNvSpPr txBox="1"/>
          <p:nvPr/>
        </p:nvSpPr>
        <p:spPr>
          <a:xfrm>
            <a:off x="376079" y="2955316"/>
            <a:ext cx="374107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800" dirty="0">
                <a:solidFill>
                  <a:schemeClr val="accent1">
                    <a:lumMod val="60000"/>
                    <a:lumOff val="40000"/>
                  </a:schemeClr>
                </a:solidFill>
                <a:ea typeface="MS Mincho" panose="02020609040205080304" pitchFamily="49" charset="-128"/>
                <a:cs typeface="Aldhabi" panose="01000000000000000000" pitchFamily="2" charset="-78"/>
              </a:rPr>
              <a:t>Pre- Processing</a:t>
            </a:r>
            <a:endParaRPr lang="en-US" sz="4800" dirty="0">
              <a:solidFill>
                <a:schemeClr val="accent1">
                  <a:lumMod val="60000"/>
                  <a:lumOff val="40000"/>
                </a:schemeClr>
              </a:solidFill>
              <a:cs typeface="Aldhabi" panose="010000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242181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rrow: Bent-Up 8">
            <a:extLst>
              <a:ext uri="{FF2B5EF4-FFF2-40B4-BE49-F238E27FC236}">
                <a16:creationId xmlns:a16="http://schemas.microsoft.com/office/drawing/2014/main" id="{56802DB2-02C5-9CF8-14DB-440B3BF4ACF0}"/>
              </a:ext>
            </a:extLst>
          </p:cNvPr>
          <p:cNvSpPr/>
          <p:nvPr/>
        </p:nvSpPr>
        <p:spPr>
          <a:xfrm rot="16200000" flipH="1" flipV="1">
            <a:off x="4011927" y="3805104"/>
            <a:ext cx="1774375" cy="1348739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2A5C4D-1AEB-D1C0-23D5-F44C8B16B0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959" y="336057"/>
            <a:ext cx="11430611" cy="280150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8274293-9F57-3D2A-8411-0E62E59C91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4462" y="3258284"/>
            <a:ext cx="1534909" cy="333629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715EDF9-0DAF-77FE-E002-EE304D2995A8}"/>
              </a:ext>
            </a:extLst>
          </p:cNvPr>
          <p:cNvSpPr txBox="1"/>
          <p:nvPr/>
        </p:nvSpPr>
        <p:spPr>
          <a:xfrm>
            <a:off x="483666" y="3592285"/>
            <a:ext cx="374107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800" dirty="0">
                <a:solidFill>
                  <a:schemeClr val="accent1">
                    <a:lumMod val="60000"/>
                    <a:lumOff val="40000"/>
                  </a:schemeClr>
                </a:solidFill>
                <a:ea typeface="MS Mincho" panose="02020609040205080304" pitchFamily="49" charset="-128"/>
                <a:cs typeface="Aldhabi" panose="01000000000000000000" pitchFamily="2" charset="-78"/>
              </a:rPr>
              <a:t>Pre- Processing</a:t>
            </a:r>
            <a:endParaRPr lang="en-US" sz="4800" dirty="0">
              <a:solidFill>
                <a:schemeClr val="accent1">
                  <a:lumMod val="60000"/>
                  <a:lumOff val="40000"/>
                </a:schemeClr>
              </a:solidFill>
              <a:cs typeface="Aldhabi" panose="01000000000000000000" pitchFamily="2" charset="-78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993828-5755-77D4-9F08-B50D29539E1B}"/>
              </a:ext>
            </a:extLst>
          </p:cNvPr>
          <p:cNvSpPr txBox="1"/>
          <p:nvPr/>
        </p:nvSpPr>
        <p:spPr>
          <a:xfrm>
            <a:off x="9568543" y="6006744"/>
            <a:ext cx="559525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ldhabi" panose="01000000000000000000" pitchFamily="2" charset="-78"/>
                <a:ea typeface="MS Mincho" panose="02020609040205080304" pitchFamily="49" charset="-128"/>
                <a:cs typeface="Aldhabi" panose="01000000000000000000" pitchFamily="2" charset="-78"/>
              </a:rPr>
              <a:t>Pre-processing</a:t>
            </a:r>
            <a:endParaRPr lang="en-US" sz="4000" dirty="0">
              <a:solidFill>
                <a:schemeClr val="accent1">
                  <a:lumMod val="60000"/>
                  <a:lumOff val="40000"/>
                </a:schemeClr>
              </a:solidFill>
              <a:latin typeface="Aldhabi" panose="01000000000000000000" pitchFamily="2" charset="-78"/>
              <a:cs typeface="Aldhabi" panose="010000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505337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</p:bldLst>
  </p:timing>
</p:sld>
</file>

<file path=ppt/theme/theme1.xml><?xml version="1.0" encoding="utf-8"?>
<a:theme xmlns:a="http://schemas.openxmlformats.org/drawingml/2006/main" name="CelebrationVTI">
  <a:themeElements>
    <a:clrScheme name="AnalogousFromRegularSeedRightStep">
      <a:dk1>
        <a:srgbClr val="000000"/>
      </a:dk1>
      <a:lt1>
        <a:srgbClr val="FFFFFF"/>
      </a:lt1>
      <a:dk2>
        <a:srgbClr val="301B2D"/>
      </a:dk2>
      <a:lt2>
        <a:srgbClr val="F3F0F1"/>
      </a:lt2>
      <a:accent1>
        <a:srgbClr val="20B595"/>
      </a:accent1>
      <a:accent2>
        <a:srgbClr val="17AFD5"/>
      </a:accent2>
      <a:accent3>
        <a:srgbClr val="2972E7"/>
      </a:accent3>
      <a:accent4>
        <a:srgbClr val="3A35DA"/>
      </a:accent4>
      <a:accent5>
        <a:srgbClr val="7E29E7"/>
      </a:accent5>
      <a:accent6>
        <a:srgbClr val="BB17D5"/>
      </a:accent6>
      <a:hlink>
        <a:srgbClr val="BF3F5B"/>
      </a:hlink>
      <a:folHlink>
        <a:srgbClr val="7F7F7F"/>
      </a:folHlink>
    </a:clrScheme>
    <a:fontScheme name="Custom 10">
      <a:majorFont>
        <a:latin typeface="Gill Sans Nova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brationVTI" id="{BAD6E4D6-FB5F-472A-BAD2-154760D77BE0}" vid="{59D360FE-6438-46F1-A5A6-11415132A23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314</TotalTime>
  <Words>424</Words>
  <Application>Microsoft Office PowerPoint</Application>
  <PresentationFormat>Widescreen</PresentationFormat>
  <Paragraphs>79</Paragraphs>
  <Slides>19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30" baseType="lpstr">
      <vt:lpstr>Adobe Devanagari</vt:lpstr>
      <vt:lpstr>Aharoni</vt:lpstr>
      <vt:lpstr>Aldhabi</vt:lpstr>
      <vt:lpstr>Arial</vt:lpstr>
      <vt:lpstr>AvenirNext LT Pro Medium</vt:lpstr>
      <vt:lpstr>Blackadder ITC</vt:lpstr>
      <vt:lpstr>Calibri</vt:lpstr>
      <vt:lpstr>Gill Sans Nova</vt:lpstr>
      <vt:lpstr>Symbol</vt:lpstr>
      <vt:lpstr>Wingdings</vt:lpstr>
      <vt:lpstr>CelebrationVTI</vt:lpstr>
      <vt:lpstr>Movie  Recommender System</vt:lpstr>
      <vt:lpstr>• What approach should I use to recommend movies, Content based or Collaborative based? • How to recommend movies when there are no user information? • What kind of movie features can be used for the recommender system? • How to calculate the similarity between two movies.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Movie  Recommender System</dc:title>
  <dc:creator>mc1129009</dc:creator>
  <cp:lastModifiedBy>mc1129009</cp:lastModifiedBy>
  <cp:revision>4</cp:revision>
  <dcterms:created xsi:type="dcterms:W3CDTF">2022-06-06T19:54:23Z</dcterms:created>
  <dcterms:modified xsi:type="dcterms:W3CDTF">2022-06-07T14:52:47Z</dcterms:modified>
</cp:coreProperties>
</file>